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3" r:id="rId1"/>
  </p:sldMasterIdLst>
  <p:notesMasterIdLst>
    <p:notesMasterId r:id="rId23"/>
  </p:notesMasterIdLst>
  <p:handoutMasterIdLst>
    <p:handoutMasterId r:id="rId24"/>
  </p:handoutMasterIdLst>
  <p:sldIdLst>
    <p:sldId id="375" r:id="rId2"/>
    <p:sldId id="374" r:id="rId3"/>
    <p:sldId id="366" r:id="rId4"/>
    <p:sldId id="394" r:id="rId5"/>
    <p:sldId id="408" r:id="rId6"/>
    <p:sldId id="432" r:id="rId7"/>
    <p:sldId id="409" r:id="rId8"/>
    <p:sldId id="403" r:id="rId9"/>
    <p:sldId id="433" r:id="rId10"/>
    <p:sldId id="420" r:id="rId11"/>
    <p:sldId id="431" r:id="rId12"/>
    <p:sldId id="428" r:id="rId13"/>
    <p:sldId id="377" r:id="rId14"/>
    <p:sldId id="412" r:id="rId15"/>
    <p:sldId id="425" r:id="rId16"/>
    <p:sldId id="427" r:id="rId17"/>
    <p:sldId id="429" r:id="rId18"/>
    <p:sldId id="414" r:id="rId19"/>
    <p:sldId id="426" r:id="rId20"/>
    <p:sldId id="388" r:id="rId21"/>
    <p:sldId id="384" r:id="rId22"/>
  </p:sldIdLst>
  <p:sldSz cx="9144000" cy="6858000" type="screen4x3"/>
  <p:notesSz cx="6797675" cy="9926638"/>
  <p:embeddedFontLst>
    <p:embeddedFont>
      <p:font typeface="Calibri" panose="020F0502020204030204" pitchFamily="34" charset="0"/>
      <p:regular r:id="rId25"/>
      <p:bold r:id="rId26"/>
      <p:italic r:id="rId27"/>
      <p:boldItalic r:id="rId28"/>
    </p:embeddedFont>
    <p:embeddedFont>
      <p:font typeface="Arial Narrow" panose="020B0606020202030204" pitchFamily="34" charset="0"/>
      <p:regular r:id="rId29"/>
      <p:bold r:id="rId30"/>
      <p:italic r:id="rId31"/>
      <p:boldItalic r:id="rId32"/>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oudha Gafrej" initials="RG" lastIdx="6" clrIdx="0"/>
  <p:cmAuthor id="7" name="Home" initials="CH" lastIdx="1" clrIdx="7"/>
  <p:cmAuthor id="1" name="Till Below" initials="TB" lastIdx="3" clrIdx="1"/>
  <p:cmAuthor id="2" name="Stefanie Duemig" initials="giz sd" lastIdx="4" clrIdx="2"/>
  <p:cmAuthor id="3" name="Nele Mareike Buenner" initials="giz NB" lastIdx="2" clrIdx="3"/>
  <p:cmAuthor id="4" name="Stefanie Dümig" initials="SD" lastIdx="0" clrIdx="4"/>
  <p:cmAuthor id="5" name="Annette Lutz" initials="ALU" lastIdx="5" clrIdx="5"/>
  <p:cmAuthor id="6" name="Verania Chao" initials="VC" lastIdx="2"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756"/>
    <a:srgbClr val="DFABB7"/>
    <a:srgbClr val="DEAABE"/>
    <a:srgbClr val="BDDCF1"/>
    <a:srgbClr val="DD617F"/>
    <a:srgbClr val="73E600"/>
    <a:srgbClr val="D91D2F"/>
    <a:srgbClr val="D43053"/>
    <a:srgbClr val="D22E55"/>
    <a:srgbClr val="D745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4265" autoAdjust="0"/>
    <p:restoredTop sz="65658" autoAdjust="0"/>
  </p:normalViewPr>
  <p:slideViewPr>
    <p:cSldViewPr>
      <p:cViewPr varScale="1">
        <p:scale>
          <a:sx n="74" d="100"/>
          <a:sy n="74" d="100"/>
        </p:scale>
        <p:origin x="-1866" y="-90"/>
      </p:cViewPr>
      <p:guideLst>
        <p:guide orient="horz" pos="2160"/>
        <p:guide pos="2880"/>
      </p:guideLst>
    </p:cSldViewPr>
  </p:slideViewPr>
  <p:outlineViewPr>
    <p:cViewPr>
      <p:scale>
        <a:sx n="33" d="100"/>
        <a:sy n="33" d="100"/>
      </p:scale>
      <p:origin x="0" y="6780"/>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140" d="100"/>
          <a:sy n="140" d="100"/>
        </p:scale>
        <p:origin x="-1026" y="79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F31E95-DBA3-4B6F-9D8A-56C92F2F5E9B}" type="doc">
      <dgm:prSet loTypeId="urn:microsoft.com/office/officeart/2005/8/layout/cycle6" loCatId="cycle" qsTypeId="urn:microsoft.com/office/officeart/2005/8/quickstyle/simple1" qsCatId="simple" csTypeId="urn:microsoft.com/office/officeart/2005/8/colors/accent3_2" csCatId="accent3" phldr="1"/>
      <dgm:spPr/>
      <dgm:t>
        <a:bodyPr/>
        <a:lstStyle/>
        <a:p>
          <a:endParaRPr lang="en-GB"/>
        </a:p>
      </dgm:t>
    </dgm:pt>
    <dgm:pt modelId="{058F5956-28CA-442F-B9F8-1103505F90CE}">
      <dgm:prSet phldrT="[Text]" custT="1"/>
      <dgm:spPr/>
      <dgm:t>
        <a:bodyPr/>
        <a:lstStyle/>
        <a:p>
          <a:pPr marL="0" algn="ctr" defTabSz="914400" rtl="0" eaLnBrk="1" latinLnBrk="0" hangingPunct="1"/>
          <a:r>
            <a:rPr lang="en-GB" sz="2000" b="1" kern="1200" dirty="0">
              <a:latin typeface="+mn-lt"/>
              <a:ea typeface="+mn-ea"/>
              <a:cs typeface="+mn-cs"/>
            </a:rPr>
            <a:t>Strategic planning</a:t>
          </a:r>
        </a:p>
      </dgm:t>
    </dgm:pt>
    <dgm:pt modelId="{4FFFBFC4-DF4F-4618-BCF3-36DFA74904B4}" type="parTrans" cxnId="{82AEE912-C70D-463F-860C-DFAB2FE9321E}">
      <dgm:prSet/>
      <dgm:spPr/>
      <dgm:t>
        <a:bodyPr/>
        <a:lstStyle/>
        <a:p>
          <a:endParaRPr lang="en-GB"/>
        </a:p>
      </dgm:t>
    </dgm:pt>
    <dgm:pt modelId="{A22A9C88-3191-42C9-B8D4-41F4F0FE51DE}" type="sibTrans" cxnId="{82AEE912-C70D-463F-860C-DFAB2FE9321E}">
      <dgm:prSet/>
      <dgm:spPr/>
      <dgm:t>
        <a:bodyPr/>
        <a:lstStyle/>
        <a:p>
          <a:endParaRPr lang="en-GB"/>
        </a:p>
      </dgm:t>
    </dgm:pt>
    <dgm:pt modelId="{EDCEBEE5-BA08-4509-BFEB-B5D2F1D3BF84}">
      <dgm:prSet phldrT="[Text]" custT="1"/>
      <dgm:spPr/>
      <dgm:t>
        <a:bodyPr/>
        <a:lstStyle/>
        <a:p>
          <a:r>
            <a:rPr lang="en-GB" sz="2000" b="1" kern="1200">
              <a:latin typeface="+mn-lt"/>
              <a:ea typeface="+mn-ea"/>
              <a:cs typeface="+mn-cs"/>
            </a:rPr>
            <a:t>Budget preparation</a:t>
          </a:r>
          <a:endParaRPr lang="en-GB" sz="2000" b="1" kern="1200" dirty="0">
            <a:latin typeface="+mn-lt"/>
            <a:ea typeface="+mn-ea"/>
            <a:cs typeface="+mn-cs"/>
          </a:endParaRPr>
        </a:p>
      </dgm:t>
    </dgm:pt>
    <dgm:pt modelId="{F510AD99-FDE9-45B1-81E3-E4FD7FB14F75}" type="parTrans" cxnId="{7A2B95DC-DE4A-46EE-A041-D8840052844B}">
      <dgm:prSet/>
      <dgm:spPr/>
      <dgm:t>
        <a:bodyPr/>
        <a:lstStyle/>
        <a:p>
          <a:endParaRPr lang="en-GB"/>
        </a:p>
      </dgm:t>
    </dgm:pt>
    <dgm:pt modelId="{4D0A2625-CCF7-4812-9452-67BF73D7691E}" type="sibTrans" cxnId="{7A2B95DC-DE4A-46EE-A041-D8840052844B}">
      <dgm:prSet/>
      <dgm:spPr/>
      <dgm:t>
        <a:bodyPr/>
        <a:lstStyle/>
        <a:p>
          <a:endParaRPr lang="en-GB"/>
        </a:p>
      </dgm:t>
    </dgm:pt>
    <dgm:pt modelId="{A6B89B70-3482-4DA9-9AF8-DFCA36D14BEF}">
      <dgm:prSet phldrT="[Text]" custT="1"/>
      <dgm:spPr/>
      <dgm:t>
        <a:bodyPr/>
        <a:lstStyle/>
        <a:p>
          <a:r>
            <a:rPr lang="en-GB" sz="2000" b="1" kern="1200">
              <a:latin typeface="+mn-lt"/>
              <a:ea typeface="+mn-ea"/>
              <a:cs typeface="+mn-cs"/>
            </a:rPr>
            <a:t>Budget execution</a:t>
          </a:r>
          <a:endParaRPr lang="en-GB" sz="2000" b="1" kern="1200" dirty="0">
            <a:latin typeface="+mn-lt"/>
            <a:ea typeface="+mn-ea"/>
            <a:cs typeface="+mn-cs"/>
          </a:endParaRPr>
        </a:p>
      </dgm:t>
    </dgm:pt>
    <dgm:pt modelId="{4D858479-58C8-4103-8A29-2AF8BF45E918}" type="parTrans" cxnId="{00DE0E24-C177-493F-ADED-AC165F577868}">
      <dgm:prSet/>
      <dgm:spPr/>
      <dgm:t>
        <a:bodyPr/>
        <a:lstStyle/>
        <a:p>
          <a:endParaRPr lang="en-GB"/>
        </a:p>
      </dgm:t>
    </dgm:pt>
    <dgm:pt modelId="{552A83C5-22A9-4906-82F5-2B4EC16AD196}" type="sibTrans" cxnId="{00DE0E24-C177-493F-ADED-AC165F577868}">
      <dgm:prSet/>
      <dgm:spPr/>
      <dgm:t>
        <a:bodyPr/>
        <a:lstStyle/>
        <a:p>
          <a:endParaRPr lang="en-GB"/>
        </a:p>
      </dgm:t>
    </dgm:pt>
    <dgm:pt modelId="{49E9A750-44DE-45D6-8070-3D0339485B4E}">
      <dgm:prSet phldrT="[Text]" custT="1"/>
      <dgm:spPr/>
      <dgm:t>
        <a:bodyPr/>
        <a:lstStyle/>
        <a:p>
          <a:r>
            <a:rPr lang="en-GB" sz="2000" b="1" kern="1200" dirty="0">
              <a:latin typeface="+mn-lt"/>
              <a:ea typeface="+mn-ea"/>
              <a:cs typeface="+mn-cs"/>
            </a:rPr>
            <a:t>Accounting and monitoring</a:t>
          </a:r>
        </a:p>
      </dgm:t>
    </dgm:pt>
    <dgm:pt modelId="{C803016E-6C52-431C-B028-559653FE3B5A}" type="parTrans" cxnId="{F740536C-2600-4DA3-AA3B-8E598423456F}">
      <dgm:prSet/>
      <dgm:spPr/>
      <dgm:t>
        <a:bodyPr/>
        <a:lstStyle/>
        <a:p>
          <a:endParaRPr lang="en-GB"/>
        </a:p>
      </dgm:t>
    </dgm:pt>
    <dgm:pt modelId="{2AD35A51-F229-41D8-8594-EDB92A267EDA}" type="sibTrans" cxnId="{F740536C-2600-4DA3-AA3B-8E598423456F}">
      <dgm:prSet/>
      <dgm:spPr/>
      <dgm:t>
        <a:bodyPr/>
        <a:lstStyle/>
        <a:p>
          <a:endParaRPr lang="en-GB"/>
        </a:p>
      </dgm:t>
    </dgm:pt>
    <dgm:pt modelId="{0F37CE0C-6E43-47D6-87B1-3E2A9178B5A6}">
      <dgm:prSet phldrT="[Text]" custT="1"/>
      <dgm:spPr/>
      <dgm:t>
        <a:bodyPr/>
        <a:lstStyle/>
        <a:p>
          <a:r>
            <a:rPr lang="en-GB" sz="2000" b="1" kern="1200">
              <a:latin typeface="+mn-lt"/>
              <a:ea typeface="+mn-ea"/>
              <a:cs typeface="+mn-cs"/>
            </a:rPr>
            <a:t>Report and audit</a:t>
          </a:r>
          <a:endParaRPr lang="en-GB" sz="2000" b="1" kern="1200" dirty="0">
            <a:latin typeface="+mn-lt"/>
            <a:ea typeface="+mn-ea"/>
            <a:cs typeface="+mn-cs"/>
          </a:endParaRPr>
        </a:p>
      </dgm:t>
    </dgm:pt>
    <dgm:pt modelId="{E68E9278-4633-4617-9751-114A93ECB7BA}" type="parTrans" cxnId="{0CB22F59-6058-4EFC-9A9D-91A4FBD8FE13}">
      <dgm:prSet/>
      <dgm:spPr/>
      <dgm:t>
        <a:bodyPr/>
        <a:lstStyle/>
        <a:p>
          <a:endParaRPr lang="en-GB"/>
        </a:p>
      </dgm:t>
    </dgm:pt>
    <dgm:pt modelId="{D50C9B6A-73A7-4A45-9BA1-BF82D30D54DB}" type="sibTrans" cxnId="{0CB22F59-6058-4EFC-9A9D-91A4FBD8FE13}">
      <dgm:prSet/>
      <dgm:spPr/>
      <dgm:t>
        <a:bodyPr/>
        <a:lstStyle/>
        <a:p>
          <a:endParaRPr lang="en-GB"/>
        </a:p>
      </dgm:t>
    </dgm:pt>
    <dgm:pt modelId="{1C4F3D01-4D4F-47D7-9057-74F4D3D31660}">
      <dgm:prSet custT="1"/>
      <dgm:spPr/>
      <dgm:t>
        <a:bodyPr/>
        <a:lstStyle/>
        <a:p>
          <a:r>
            <a:rPr lang="en-GB" sz="2000" b="1" kern="1200">
              <a:latin typeface="+mn-lt"/>
              <a:ea typeface="+mn-ea"/>
              <a:cs typeface="+mn-cs"/>
            </a:rPr>
            <a:t>Policy review</a:t>
          </a:r>
          <a:endParaRPr lang="en-GB" sz="2000" b="1" kern="1200" dirty="0">
            <a:latin typeface="+mn-lt"/>
            <a:ea typeface="+mn-ea"/>
            <a:cs typeface="+mn-cs"/>
          </a:endParaRPr>
        </a:p>
      </dgm:t>
    </dgm:pt>
    <dgm:pt modelId="{3F5A9706-F3DB-46C5-8656-C58AEC19DA5E}" type="parTrans" cxnId="{806F5C4D-5C16-462C-9F0D-F1F48231DC86}">
      <dgm:prSet/>
      <dgm:spPr/>
      <dgm:t>
        <a:bodyPr/>
        <a:lstStyle/>
        <a:p>
          <a:endParaRPr lang="en-GB"/>
        </a:p>
      </dgm:t>
    </dgm:pt>
    <dgm:pt modelId="{45D6128A-0D60-40B3-BD5D-05F1822896DE}" type="sibTrans" cxnId="{806F5C4D-5C16-462C-9F0D-F1F48231DC86}">
      <dgm:prSet/>
      <dgm:spPr/>
      <dgm:t>
        <a:bodyPr/>
        <a:lstStyle/>
        <a:p>
          <a:endParaRPr lang="en-GB"/>
        </a:p>
      </dgm:t>
    </dgm:pt>
    <dgm:pt modelId="{4F8A99D9-493D-49DA-A23F-849225E7E0B2}" type="pres">
      <dgm:prSet presAssocID="{83F31E95-DBA3-4B6F-9D8A-56C92F2F5E9B}" presName="cycle" presStyleCnt="0">
        <dgm:presLayoutVars>
          <dgm:dir/>
          <dgm:resizeHandles val="exact"/>
        </dgm:presLayoutVars>
      </dgm:prSet>
      <dgm:spPr/>
      <dgm:t>
        <a:bodyPr/>
        <a:lstStyle/>
        <a:p>
          <a:endParaRPr lang="en-US"/>
        </a:p>
      </dgm:t>
    </dgm:pt>
    <dgm:pt modelId="{14E90C37-3D26-423B-A91A-CA2FF3AD6CC6}" type="pres">
      <dgm:prSet presAssocID="{058F5956-28CA-442F-B9F8-1103505F90CE}" presName="node" presStyleLbl="node1" presStyleIdx="0" presStyleCnt="6" custScaleX="136970" custRadScaleRad="98165">
        <dgm:presLayoutVars>
          <dgm:bulletEnabled val="1"/>
        </dgm:presLayoutVars>
      </dgm:prSet>
      <dgm:spPr/>
      <dgm:t>
        <a:bodyPr/>
        <a:lstStyle/>
        <a:p>
          <a:endParaRPr lang="en-US"/>
        </a:p>
      </dgm:t>
    </dgm:pt>
    <dgm:pt modelId="{1E500294-3576-4C0C-BBAC-BE8A86263EE0}" type="pres">
      <dgm:prSet presAssocID="{058F5956-28CA-442F-B9F8-1103505F90CE}" presName="spNode" presStyleCnt="0"/>
      <dgm:spPr/>
    </dgm:pt>
    <dgm:pt modelId="{34CE707C-D280-40A8-86F9-FCD711E21AF9}" type="pres">
      <dgm:prSet presAssocID="{A22A9C88-3191-42C9-B8D4-41F4F0FE51DE}" presName="sibTrans" presStyleLbl="sibTrans1D1" presStyleIdx="0" presStyleCnt="6"/>
      <dgm:spPr/>
      <dgm:t>
        <a:bodyPr/>
        <a:lstStyle/>
        <a:p>
          <a:endParaRPr lang="en-US"/>
        </a:p>
      </dgm:t>
    </dgm:pt>
    <dgm:pt modelId="{21FB0A8C-51F2-4ED3-8BF3-78B25A454113}" type="pres">
      <dgm:prSet presAssocID="{EDCEBEE5-BA08-4509-BFEB-B5D2F1D3BF84}" presName="node" presStyleLbl="node1" presStyleIdx="1" presStyleCnt="6" custScaleX="147584">
        <dgm:presLayoutVars>
          <dgm:bulletEnabled val="1"/>
        </dgm:presLayoutVars>
      </dgm:prSet>
      <dgm:spPr/>
      <dgm:t>
        <a:bodyPr/>
        <a:lstStyle/>
        <a:p>
          <a:endParaRPr lang="en-US"/>
        </a:p>
      </dgm:t>
    </dgm:pt>
    <dgm:pt modelId="{D280C052-B6DF-4002-8862-FE1CC5D4BD3B}" type="pres">
      <dgm:prSet presAssocID="{EDCEBEE5-BA08-4509-BFEB-B5D2F1D3BF84}" presName="spNode" presStyleCnt="0"/>
      <dgm:spPr/>
    </dgm:pt>
    <dgm:pt modelId="{5A5504C7-3AE5-40DA-A10A-17D5647F127A}" type="pres">
      <dgm:prSet presAssocID="{4D0A2625-CCF7-4812-9452-67BF73D7691E}" presName="sibTrans" presStyleLbl="sibTrans1D1" presStyleIdx="1" presStyleCnt="6"/>
      <dgm:spPr/>
      <dgm:t>
        <a:bodyPr/>
        <a:lstStyle/>
        <a:p>
          <a:endParaRPr lang="en-US"/>
        </a:p>
      </dgm:t>
    </dgm:pt>
    <dgm:pt modelId="{E4B3EEC3-196C-48F6-99CE-3EB7D7B61815}" type="pres">
      <dgm:prSet presAssocID="{A6B89B70-3482-4DA9-9AF8-DFCA36D14BEF}" presName="node" presStyleLbl="node1" presStyleIdx="2" presStyleCnt="6" custScaleX="133423">
        <dgm:presLayoutVars>
          <dgm:bulletEnabled val="1"/>
        </dgm:presLayoutVars>
      </dgm:prSet>
      <dgm:spPr/>
      <dgm:t>
        <a:bodyPr/>
        <a:lstStyle/>
        <a:p>
          <a:endParaRPr lang="en-US"/>
        </a:p>
      </dgm:t>
    </dgm:pt>
    <dgm:pt modelId="{2B7A63EE-9B38-41DD-A6BC-8028FD04A9A5}" type="pres">
      <dgm:prSet presAssocID="{A6B89B70-3482-4DA9-9AF8-DFCA36D14BEF}" presName="spNode" presStyleCnt="0"/>
      <dgm:spPr/>
    </dgm:pt>
    <dgm:pt modelId="{93DA1D9E-12E2-4822-8A6E-74BC43AC5DAF}" type="pres">
      <dgm:prSet presAssocID="{552A83C5-22A9-4906-82F5-2B4EC16AD196}" presName="sibTrans" presStyleLbl="sibTrans1D1" presStyleIdx="2" presStyleCnt="6"/>
      <dgm:spPr/>
      <dgm:t>
        <a:bodyPr/>
        <a:lstStyle/>
        <a:p>
          <a:endParaRPr lang="en-US"/>
        </a:p>
      </dgm:t>
    </dgm:pt>
    <dgm:pt modelId="{DF533BD6-1D2A-431D-8925-50211320629B}" type="pres">
      <dgm:prSet presAssocID="{49E9A750-44DE-45D6-8070-3D0339485B4E}" presName="node" presStyleLbl="node1" presStyleIdx="3" presStyleCnt="6" custScaleX="153625" custScaleY="117328">
        <dgm:presLayoutVars>
          <dgm:bulletEnabled val="1"/>
        </dgm:presLayoutVars>
      </dgm:prSet>
      <dgm:spPr/>
      <dgm:t>
        <a:bodyPr/>
        <a:lstStyle/>
        <a:p>
          <a:endParaRPr lang="en-US"/>
        </a:p>
      </dgm:t>
    </dgm:pt>
    <dgm:pt modelId="{9F33522F-E5E9-42DB-BC40-8EAE1EF45179}" type="pres">
      <dgm:prSet presAssocID="{49E9A750-44DE-45D6-8070-3D0339485B4E}" presName="spNode" presStyleCnt="0"/>
      <dgm:spPr/>
    </dgm:pt>
    <dgm:pt modelId="{E626E90E-7363-43A7-8ECA-10C10ACD9E75}" type="pres">
      <dgm:prSet presAssocID="{2AD35A51-F229-41D8-8594-EDB92A267EDA}" presName="sibTrans" presStyleLbl="sibTrans1D1" presStyleIdx="3" presStyleCnt="6"/>
      <dgm:spPr/>
      <dgm:t>
        <a:bodyPr/>
        <a:lstStyle/>
        <a:p>
          <a:endParaRPr lang="en-US"/>
        </a:p>
      </dgm:t>
    </dgm:pt>
    <dgm:pt modelId="{DD5C22E5-38CA-4A17-82BC-AC76AFE34A29}" type="pres">
      <dgm:prSet presAssocID="{0F37CE0C-6E43-47D6-87B1-3E2A9178B5A6}" presName="node" presStyleLbl="node1" presStyleIdx="4" presStyleCnt="6" custScaleX="128550">
        <dgm:presLayoutVars>
          <dgm:bulletEnabled val="1"/>
        </dgm:presLayoutVars>
      </dgm:prSet>
      <dgm:spPr/>
      <dgm:t>
        <a:bodyPr/>
        <a:lstStyle/>
        <a:p>
          <a:endParaRPr lang="en-US"/>
        </a:p>
      </dgm:t>
    </dgm:pt>
    <dgm:pt modelId="{6305A0ED-91B7-4E5F-9D79-0242EEC9FF92}" type="pres">
      <dgm:prSet presAssocID="{0F37CE0C-6E43-47D6-87B1-3E2A9178B5A6}" presName="spNode" presStyleCnt="0"/>
      <dgm:spPr/>
    </dgm:pt>
    <dgm:pt modelId="{35BE03FD-3B0E-4502-822C-3C71A8E0A7DC}" type="pres">
      <dgm:prSet presAssocID="{D50C9B6A-73A7-4A45-9BA1-BF82D30D54DB}" presName="sibTrans" presStyleLbl="sibTrans1D1" presStyleIdx="4" presStyleCnt="6"/>
      <dgm:spPr/>
      <dgm:t>
        <a:bodyPr/>
        <a:lstStyle/>
        <a:p>
          <a:endParaRPr lang="en-US"/>
        </a:p>
      </dgm:t>
    </dgm:pt>
    <dgm:pt modelId="{96195FDB-D20D-4820-A894-8B9F3A021332}" type="pres">
      <dgm:prSet presAssocID="{1C4F3D01-4D4F-47D7-9057-74F4D3D31660}" presName="node" presStyleLbl="node1" presStyleIdx="5" presStyleCnt="6" custScaleX="138096">
        <dgm:presLayoutVars>
          <dgm:bulletEnabled val="1"/>
        </dgm:presLayoutVars>
      </dgm:prSet>
      <dgm:spPr/>
      <dgm:t>
        <a:bodyPr/>
        <a:lstStyle/>
        <a:p>
          <a:endParaRPr lang="en-US"/>
        </a:p>
      </dgm:t>
    </dgm:pt>
    <dgm:pt modelId="{623D4ACC-2739-47C8-8E75-FA38509F8950}" type="pres">
      <dgm:prSet presAssocID="{1C4F3D01-4D4F-47D7-9057-74F4D3D31660}" presName="spNode" presStyleCnt="0"/>
      <dgm:spPr/>
    </dgm:pt>
    <dgm:pt modelId="{ECDA8CB5-5468-4390-88B5-EA27B1787F41}" type="pres">
      <dgm:prSet presAssocID="{45D6128A-0D60-40B3-BD5D-05F1822896DE}" presName="sibTrans" presStyleLbl="sibTrans1D1" presStyleIdx="5" presStyleCnt="6"/>
      <dgm:spPr/>
      <dgm:t>
        <a:bodyPr/>
        <a:lstStyle/>
        <a:p>
          <a:endParaRPr lang="en-US"/>
        </a:p>
      </dgm:t>
    </dgm:pt>
  </dgm:ptLst>
  <dgm:cxnLst>
    <dgm:cxn modelId="{806F5C4D-5C16-462C-9F0D-F1F48231DC86}" srcId="{83F31E95-DBA3-4B6F-9D8A-56C92F2F5E9B}" destId="{1C4F3D01-4D4F-47D7-9057-74F4D3D31660}" srcOrd="5" destOrd="0" parTransId="{3F5A9706-F3DB-46C5-8656-C58AEC19DA5E}" sibTransId="{45D6128A-0D60-40B3-BD5D-05F1822896DE}"/>
    <dgm:cxn modelId="{5570F87F-F3E3-4AD7-BEA3-36ED53320DA7}" type="presOf" srcId="{49E9A750-44DE-45D6-8070-3D0339485B4E}" destId="{DF533BD6-1D2A-431D-8925-50211320629B}" srcOrd="0" destOrd="0" presId="urn:microsoft.com/office/officeart/2005/8/layout/cycle6"/>
    <dgm:cxn modelId="{022E6423-BA2D-47D6-8EDE-96F84408E645}" type="presOf" srcId="{0F37CE0C-6E43-47D6-87B1-3E2A9178B5A6}" destId="{DD5C22E5-38CA-4A17-82BC-AC76AFE34A29}" srcOrd="0" destOrd="0" presId="urn:microsoft.com/office/officeart/2005/8/layout/cycle6"/>
    <dgm:cxn modelId="{EA455F45-C6E2-4110-9F66-DA4CA9BA29A7}" type="presOf" srcId="{D50C9B6A-73A7-4A45-9BA1-BF82D30D54DB}" destId="{35BE03FD-3B0E-4502-822C-3C71A8E0A7DC}" srcOrd="0" destOrd="0" presId="urn:microsoft.com/office/officeart/2005/8/layout/cycle6"/>
    <dgm:cxn modelId="{0CB22F59-6058-4EFC-9A9D-91A4FBD8FE13}" srcId="{83F31E95-DBA3-4B6F-9D8A-56C92F2F5E9B}" destId="{0F37CE0C-6E43-47D6-87B1-3E2A9178B5A6}" srcOrd="4" destOrd="0" parTransId="{E68E9278-4633-4617-9751-114A93ECB7BA}" sibTransId="{D50C9B6A-73A7-4A45-9BA1-BF82D30D54DB}"/>
    <dgm:cxn modelId="{7A2B95DC-DE4A-46EE-A041-D8840052844B}" srcId="{83F31E95-DBA3-4B6F-9D8A-56C92F2F5E9B}" destId="{EDCEBEE5-BA08-4509-BFEB-B5D2F1D3BF84}" srcOrd="1" destOrd="0" parTransId="{F510AD99-FDE9-45B1-81E3-E4FD7FB14F75}" sibTransId="{4D0A2625-CCF7-4812-9452-67BF73D7691E}"/>
    <dgm:cxn modelId="{914445BE-022F-4D07-9CF2-7EE3B977BC8F}" type="presOf" srcId="{552A83C5-22A9-4906-82F5-2B4EC16AD196}" destId="{93DA1D9E-12E2-4822-8A6E-74BC43AC5DAF}" srcOrd="0" destOrd="0" presId="urn:microsoft.com/office/officeart/2005/8/layout/cycle6"/>
    <dgm:cxn modelId="{82AEE912-C70D-463F-860C-DFAB2FE9321E}" srcId="{83F31E95-DBA3-4B6F-9D8A-56C92F2F5E9B}" destId="{058F5956-28CA-442F-B9F8-1103505F90CE}" srcOrd="0" destOrd="0" parTransId="{4FFFBFC4-DF4F-4618-BCF3-36DFA74904B4}" sibTransId="{A22A9C88-3191-42C9-B8D4-41F4F0FE51DE}"/>
    <dgm:cxn modelId="{4E028587-2AF6-439C-94C3-27A340F20BE2}" type="presOf" srcId="{A22A9C88-3191-42C9-B8D4-41F4F0FE51DE}" destId="{34CE707C-D280-40A8-86F9-FCD711E21AF9}" srcOrd="0" destOrd="0" presId="urn:microsoft.com/office/officeart/2005/8/layout/cycle6"/>
    <dgm:cxn modelId="{F740536C-2600-4DA3-AA3B-8E598423456F}" srcId="{83F31E95-DBA3-4B6F-9D8A-56C92F2F5E9B}" destId="{49E9A750-44DE-45D6-8070-3D0339485B4E}" srcOrd="3" destOrd="0" parTransId="{C803016E-6C52-431C-B028-559653FE3B5A}" sibTransId="{2AD35A51-F229-41D8-8594-EDB92A267EDA}"/>
    <dgm:cxn modelId="{EF048A8B-CAAB-4BB6-8566-10B5D351E96F}" type="presOf" srcId="{83F31E95-DBA3-4B6F-9D8A-56C92F2F5E9B}" destId="{4F8A99D9-493D-49DA-A23F-849225E7E0B2}" srcOrd="0" destOrd="0" presId="urn:microsoft.com/office/officeart/2005/8/layout/cycle6"/>
    <dgm:cxn modelId="{00DE0E24-C177-493F-ADED-AC165F577868}" srcId="{83F31E95-DBA3-4B6F-9D8A-56C92F2F5E9B}" destId="{A6B89B70-3482-4DA9-9AF8-DFCA36D14BEF}" srcOrd="2" destOrd="0" parTransId="{4D858479-58C8-4103-8A29-2AF8BF45E918}" sibTransId="{552A83C5-22A9-4906-82F5-2B4EC16AD196}"/>
    <dgm:cxn modelId="{3DCE162E-2D00-402D-9008-0824C8A169BB}" type="presOf" srcId="{45D6128A-0D60-40B3-BD5D-05F1822896DE}" destId="{ECDA8CB5-5468-4390-88B5-EA27B1787F41}" srcOrd="0" destOrd="0" presId="urn:microsoft.com/office/officeart/2005/8/layout/cycle6"/>
    <dgm:cxn modelId="{3964428C-C31E-4B20-B494-5C13452399EC}" type="presOf" srcId="{EDCEBEE5-BA08-4509-BFEB-B5D2F1D3BF84}" destId="{21FB0A8C-51F2-4ED3-8BF3-78B25A454113}" srcOrd="0" destOrd="0" presId="urn:microsoft.com/office/officeart/2005/8/layout/cycle6"/>
    <dgm:cxn modelId="{0D8BA630-ED20-4E16-8533-955F1B1FF53A}" type="presOf" srcId="{4D0A2625-CCF7-4812-9452-67BF73D7691E}" destId="{5A5504C7-3AE5-40DA-A10A-17D5647F127A}" srcOrd="0" destOrd="0" presId="urn:microsoft.com/office/officeart/2005/8/layout/cycle6"/>
    <dgm:cxn modelId="{C721A7F3-D7F4-4D41-8B4F-75FBE63C1C07}" type="presOf" srcId="{1C4F3D01-4D4F-47D7-9057-74F4D3D31660}" destId="{96195FDB-D20D-4820-A894-8B9F3A021332}" srcOrd="0" destOrd="0" presId="urn:microsoft.com/office/officeart/2005/8/layout/cycle6"/>
    <dgm:cxn modelId="{CFA2F8FE-EAAB-4539-8CB7-FE10094ED5D9}" type="presOf" srcId="{A6B89B70-3482-4DA9-9AF8-DFCA36D14BEF}" destId="{E4B3EEC3-196C-48F6-99CE-3EB7D7B61815}" srcOrd="0" destOrd="0" presId="urn:microsoft.com/office/officeart/2005/8/layout/cycle6"/>
    <dgm:cxn modelId="{F9AA4620-2DA5-43D5-BC2E-0AEEE6310CFD}" type="presOf" srcId="{2AD35A51-F229-41D8-8594-EDB92A267EDA}" destId="{E626E90E-7363-43A7-8ECA-10C10ACD9E75}" srcOrd="0" destOrd="0" presId="urn:microsoft.com/office/officeart/2005/8/layout/cycle6"/>
    <dgm:cxn modelId="{ABBD24FD-BDC2-406F-8B48-48F4A46A2203}" type="presOf" srcId="{058F5956-28CA-442F-B9F8-1103505F90CE}" destId="{14E90C37-3D26-423B-A91A-CA2FF3AD6CC6}" srcOrd="0" destOrd="0" presId="urn:microsoft.com/office/officeart/2005/8/layout/cycle6"/>
    <dgm:cxn modelId="{B47F6B0B-4FB6-48DF-99BB-650F796C1B99}" type="presParOf" srcId="{4F8A99D9-493D-49DA-A23F-849225E7E0B2}" destId="{14E90C37-3D26-423B-A91A-CA2FF3AD6CC6}" srcOrd="0" destOrd="0" presId="urn:microsoft.com/office/officeart/2005/8/layout/cycle6"/>
    <dgm:cxn modelId="{83BBFFBE-3583-43AF-9E8C-7F5708161348}" type="presParOf" srcId="{4F8A99D9-493D-49DA-A23F-849225E7E0B2}" destId="{1E500294-3576-4C0C-BBAC-BE8A86263EE0}" srcOrd="1" destOrd="0" presId="urn:microsoft.com/office/officeart/2005/8/layout/cycle6"/>
    <dgm:cxn modelId="{5D63D181-DBF3-48EB-9157-5E18228AB59F}" type="presParOf" srcId="{4F8A99D9-493D-49DA-A23F-849225E7E0B2}" destId="{34CE707C-D280-40A8-86F9-FCD711E21AF9}" srcOrd="2" destOrd="0" presId="urn:microsoft.com/office/officeart/2005/8/layout/cycle6"/>
    <dgm:cxn modelId="{FFDFCFF1-D539-4B11-BBBE-E23309429108}" type="presParOf" srcId="{4F8A99D9-493D-49DA-A23F-849225E7E0B2}" destId="{21FB0A8C-51F2-4ED3-8BF3-78B25A454113}" srcOrd="3" destOrd="0" presId="urn:microsoft.com/office/officeart/2005/8/layout/cycle6"/>
    <dgm:cxn modelId="{89469669-1FF9-4DFE-B8D4-8A877787AE43}" type="presParOf" srcId="{4F8A99D9-493D-49DA-A23F-849225E7E0B2}" destId="{D280C052-B6DF-4002-8862-FE1CC5D4BD3B}" srcOrd="4" destOrd="0" presId="urn:microsoft.com/office/officeart/2005/8/layout/cycle6"/>
    <dgm:cxn modelId="{F4A3D0AC-A87A-45F3-874F-C94D63114D8D}" type="presParOf" srcId="{4F8A99D9-493D-49DA-A23F-849225E7E0B2}" destId="{5A5504C7-3AE5-40DA-A10A-17D5647F127A}" srcOrd="5" destOrd="0" presId="urn:microsoft.com/office/officeart/2005/8/layout/cycle6"/>
    <dgm:cxn modelId="{5D999B54-E9FB-4D2B-AA9F-726714948F25}" type="presParOf" srcId="{4F8A99D9-493D-49DA-A23F-849225E7E0B2}" destId="{E4B3EEC3-196C-48F6-99CE-3EB7D7B61815}" srcOrd="6" destOrd="0" presId="urn:microsoft.com/office/officeart/2005/8/layout/cycle6"/>
    <dgm:cxn modelId="{3A2486A1-1715-47F6-B6DF-3DDDE041682D}" type="presParOf" srcId="{4F8A99D9-493D-49DA-A23F-849225E7E0B2}" destId="{2B7A63EE-9B38-41DD-A6BC-8028FD04A9A5}" srcOrd="7" destOrd="0" presId="urn:microsoft.com/office/officeart/2005/8/layout/cycle6"/>
    <dgm:cxn modelId="{90E093E4-97F9-4408-A5A0-626C47FD6CD3}" type="presParOf" srcId="{4F8A99D9-493D-49DA-A23F-849225E7E0B2}" destId="{93DA1D9E-12E2-4822-8A6E-74BC43AC5DAF}" srcOrd="8" destOrd="0" presId="urn:microsoft.com/office/officeart/2005/8/layout/cycle6"/>
    <dgm:cxn modelId="{93294070-25D6-4C7C-A3F4-5225832810D6}" type="presParOf" srcId="{4F8A99D9-493D-49DA-A23F-849225E7E0B2}" destId="{DF533BD6-1D2A-431D-8925-50211320629B}" srcOrd="9" destOrd="0" presId="urn:microsoft.com/office/officeart/2005/8/layout/cycle6"/>
    <dgm:cxn modelId="{685DDF58-5B26-4C22-8C8C-30400C8684B1}" type="presParOf" srcId="{4F8A99D9-493D-49DA-A23F-849225E7E0B2}" destId="{9F33522F-E5E9-42DB-BC40-8EAE1EF45179}" srcOrd="10" destOrd="0" presId="urn:microsoft.com/office/officeart/2005/8/layout/cycle6"/>
    <dgm:cxn modelId="{D8E09AF9-C09F-4915-8577-A6C7FB68F78D}" type="presParOf" srcId="{4F8A99D9-493D-49DA-A23F-849225E7E0B2}" destId="{E626E90E-7363-43A7-8ECA-10C10ACD9E75}" srcOrd="11" destOrd="0" presId="urn:microsoft.com/office/officeart/2005/8/layout/cycle6"/>
    <dgm:cxn modelId="{AF63FDB5-8677-4979-9FB9-4342A0CA61DE}" type="presParOf" srcId="{4F8A99D9-493D-49DA-A23F-849225E7E0B2}" destId="{DD5C22E5-38CA-4A17-82BC-AC76AFE34A29}" srcOrd="12" destOrd="0" presId="urn:microsoft.com/office/officeart/2005/8/layout/cycle6"/>
    <dgm:cxn modelId="{2121E20E-021A-47E4-8400-BC7CD3F2F4A6}" type="presParOf" srcId="{4F8A99D9-493D-49DA-A23F-849225E7E0B2}" destId="{6305A0ED-91B7-4E5F-9D79-0242EEC9FF92}" srcOrd="13" destOrd="0" presId="urn:microsoft.com/office/officeart/2005/8/layout/cycle6"/>
    <dgm:cxn modelId="{D369224F-1789-49B6-AFFD-64CD5CA01191}" type="presParOf" srcId="{4F8A99D9-493D-49DA-A23F-849225E7E0B2}" destId="{35BE03FD-3B0E-4502-822C-3C71A8E0A7DC}" srcOrd="14" destOrd="0" presId="urn:microsoft.com/office/officeart/2005/8/layout/cycle6"/>
    <dgm:cxn modelId="{21206A26-588D-45CB-916E-92CE32E3C052}" type="presParOf" srcId="{4F8A99D9-493D-49DA-A23F-849225E7E0B2}" destId="{96195FDB-D20D-4820-A894-8B9F3A021332}" srcOrd="15" destOrd="0" presId="urn:microsoft.com/office/officeart/2005/8/layout/cycle6"/>
    <dgm:cxn modelId="{7FFDF068-0359-42C9-A9CE-578E4AEEECC2}" type="presParOf" srcId="{4F8A99D9-493D-49DA-A23F-849225E7E0B2}" destId="{623D4ACC-2739-47C8-8E75-FA38509F8950}" srcOrd="16" destOrd="0" presId="urn:microsoft.com/office/officeart/2005/8/layout/cycle6"/>
    <dgm:cxn modelId="{7D56DE2C-11B0-4903-BC79-EF38134ECD17}" type="presParOf" srcId="{4F8A99D9-493D-49DA-A23F-849225E7E0B2}" destId="{ECDA8CB5-5468-4390-88B5-EA27B1787F41}"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90C37-3D26-423B-A91A-CA2FF3AD6CC6}">
      <dsp:nvSpPr>
        <dsp:cNvPr id="0" name=""/>
        <dsp:cNvSpPr/>
      </dsp:nvSpPr>
      <dsp:spPr>
        <a:xfrm>
          <a:off x="3103937" y="1524"/>
          <a:ext cx="1720157" cy="8163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914400" rtl="0" eaLnBrk="1" latinLnBrk="0" hangingPunct="1">
            <a:lnSpc>
              <a:spcPct val="90000"/>
            </a:lnSpc>
            <a:spcBef>
              <a:spcPct val="0"/>
            </a:spcBef>
            <a:spcAft>
              <a:spcPct val="35000"/>
            </a:spcAft>
          </a:pPr>
          <a:r>
            <a:rPr lang="en-GB" sz="2000" b="1" kern="1200" dirty="0">
              <a:latin typeface="+mn-lt"/>
              <a:ea typeface="+mn-ea"/>
              <a:cs typeface="+mn-cs"/>
            </a:rPr>
            <a:t>Strategic planning</a:t>
          </a:r>
        </a:p>
      </dsp:txBody>
      <dsp:txXfrm>
        <a:off x="3143786" y="41373"/>
        <a:ext cx="1640459" cy="736614"/>
      </dsp:txXfrm>
    </dsp:sp>
    <dsp:sp modelId="{34CE707C-D280-40A8-86F9-FCD711E21AF9}">
      <dsp:nvSpPr>
        <dsp:cNvPr id="0" name=""/>
        <dsp:cNvSpPr/>
      </dsp:nvSpPr>
      <dsp:spPr>
        <a:xfrm>
          <a:off x="2128210" y="454564"/>
          <a:ext cx="3844631" cy="3844631"/>
        </a:xfrm>
        <a:custGeom>
          <a:avLst/>
          <a:gdLst/>
          <a:ahLst/>
          <a:cxnLst/>
          <a:rect l="0" t="0" r="0" b="0"/>
          <a:pathLst>
            <a:path>
              <a:moveTo>
                <a:pt x="2701184" y="164857"/>
              </a:moveTo>
              <a:arcTo wR="1922315" hR="1922315" stAng="17634115" swAng="1019117"/>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FB0A8C-51F2-4ED3-8BF3-78B25A454113}">
      <dsp:nvSpPr>
        <dsp:cNvPr id="0" name=""/>
        <dsp:cNvSpPr/>
      </dsp:nvSpPr>
      <dsp:spPr>
        <a:xfrm>
          <a:off x="4702063" y="927407"/>
          <a:ext cx="1853455" cy="8163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a:latin typeface="+mn-lt"/>
              <a:ea typeface="+mn-ea"/>
              <a:cs typeface="+mn-cs"/>
            </a:rPr>
            <a:t>Budget preparation</a:t>
          </a:r>
          <a:endParaRPr lang="en-GB" sz="2000" b="1" kern="1200" dirty="0">
            <a:latin typeface="+mn-lt"/>
            <a:ea typeface="+mn-ea"/>
            <a:cs typeface="+mn-cs"/>
          </a:endParaRPr>
        </a:p>
      </dsp:txBody>
      <dsp:txXfrm>
        <a:off x="4741912" y="967256"/>
        <a:ext cx="1773757" cy="736614"/>
      </dsp:txXfrm>
    </dsp:sp>
    <dsp:sp modelId="{5A5504C7-3AE5-40DA-A10A-17D5647F127A}">
      <dsp:nvSpPr>
        <dsp:cNvPr id="0" name=""/>
        <dsp:cNvSpPr/>
      </dsp:nvSpPr>
      <dsp:spPr>
        <a:xfrm>
          <a:off x="2041701" y="374406"/>
          <a:ext cx="3844631" cy="3844631"/>
        </a:xfrm>
        <a:custGeom>
          <a:avLst/>
          <a:gdLst/>
          <a:ahLst/>
          <a:cxnLst/>
          <a:rect l="0" t="0" r="0" b="0"/>
          <a:pathLst>
            <a:path>
              <a:moveTo>
                <a:pt x="3766522" y="1379915"/>
              </a:moveTo>
              <a:arcTo wR="1922315" hR="1922315" stAng="20616651" swAng="1966698"/>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B3EEC3-196C-48F6-99CE-3EB7D7B61815}">
      <dsp:nvSpPr>
        <dsp:cNvPr id="0" name=""/>
        <dsp:cNvSpPr/>
      </dsp:nvSpPr>
      <dsp:spPr>
        <a:xfrm>
          <a:off x="4790984" y="2849723"/>
          <a:ext cx="1675612" cy="8163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a:latin typeface="+mn-lt"/>
              <a:ea typeface="+mn-ea"/>
              <a:cs typeface="+mn-cs"/>
            </a:rPr>
            <a:t>Budget execution</a:t>
          </a:r>
          <a:endParaRPr lang="en-GB" sz="2000" b="1" kern="1200" dirty="0">
            <a:latin typeface="+mn-lt"/>
            <a:ea typeface="+mn-ea"/>
            <a:cs typeface="+mn-cs"/>
          </a:endParaRPr>
        </a:p>
      </dsp:txBody>
      <dsp:txXfrm>
        <a:off x="4830833" y="2889572"/>
        <a:ext cx="1595914" cy="736614"/>
      </dsp:txXfrm>
    </dsp:sp>
    <dsp:sp modelId="{93DA1D9E-12E2-4822-8A6E-74BC43AC5DAF}">
      <dsp:nvSpPr>
        <dsp:cNvPr id="0" name=""/>
        <dsp:cNvSpPr/>
      </dsp:nvSpPr>
      <dsp:spPr>
        <a:xfrm>
          <a:off x="2041701" y="374406"/>
          <a:ext cx="3844631" cy="3844631"/>
        </a:xfrm>
        <a:custGeom>
          <a:avLst/>
          <a:gdLst/>
          <a:ahLst/>
          <a:cxnLst/>
          <a:rect l="0" t="0" r="0" b="0"/>
          <a:pathLst>
            <a:path>
              <a:moveTo>
                <a:pt x="3268042" y="3295020"/>
              </a:moveTo>
              <a:arcTo wR="1922315" hR="1922315" stAng="2734115" swAng="849997"/>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533BD6-1D2A-431D-8925-50211320629B}">
      <dsp:nvSpPr>
        <dsp:cNvPr id="0" name=""/>
        <dsp:cNvSpPr/>
      </dsp:nvSpPr>
      <dsp:spPr>
        <a:xfrm>
          <a:off x="2999355" y="3740156"/>
          <a:ext cx="1929322" cy="9577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a:latin typeface="+mn-lt"/>
              <a:ea typeface="+mn-ea"/>
              <a:cs typeface="+mn-cs"/>
            </a:rPr>
            <a:t>Accounting and monitoring</a:t>
          </a:r>
        </a:p>
      </dsp:txBody>
      <dsp:txXfrm>
        <a:off x="3046109" y="3786910"/>
        <a:ext cx="1835814" cy="864254"/>
      </dsp:txXfrm>
    </dsp:sp>
    <dsp:sp modelId="{E626E90E-7363-43A7-8ECA-10C10ACD9E75}">
      <dsp:nvSpPr>
        <dsp:cNvPr id="0" name=""/>
        <dsp:cNvSpPr/>
      </dsp:nvSpPr>
      <dsp:spPr>
        <a:xfrm>
          <a:off x="2041701" y="374406"/>
          <a:ext cx="3844631" cy="3844631"/>
        </a:xfrm>
        <a:custGeom>
          <a:avLst/>
          <a:gdLst/>
          <a:ahLst/>
          <a:cxnLst/>
          <a:rect l="0" t="0" r="0" b="0"/>
          <a:pathLst>
            <a:path>
              <a:moveTo>
                <a:pt x="953473" y="3582630"/>
              </a:moveTo>
              <a:arcTo wR="1922315" hR="1922315" stAng="7215889" swAng="849997"/>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5C22E5-38CA-4A17-82BC-AC76AFE34A29}">
      <dsp:nvSpPr>
        <dsp:cNvPr id="0" name=""/>
        <dsp:cNvSpPr/>
      </dsp:nvSpPr>
      <dsp:spPr>
        <a:xfrm>
          <a:off x="1492035" y="2849723"/>
          <a:ext cx="1614414" cy="8163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a:latin typeface="+mn-lt"/>
              <a:ea typeface="+mn-ea"/>
              <a:cs typeface="+mn-cs"/>
            </a:rPr>
            <a:t>Report and audit</a:t>
          </a:r>
          <a:endParaRPr lang="en-GB" sz="2000" b="1" kern="1200" dirty="0">
            <a:latin typeface="+mn-lt"/>
            <a:ea typeface="+mn-ea"/>
            <a:cs typeface="+mn-cs"/>
          </a:endParaRPr>
        </a:p>
      </dsp:txBody>
      <dsp:txXfrm>
        <a:off x="1531884" y="2889572"/>
        <a:ext cx="1534716" cy="736614"/>
      </dsp:txXfrm>
    </dsp:sp>
    <dsp:sp modelId="{35BE03FD-3B0E-4502-822C-3C71A8E0A7DC}">
      <dsp:nvSpPr>
        <dsp:cNvPr id="0" name=""/>
        <dsp:cNvSpPr/>
      </dsp:nvSpPr>
      <dsp:spPr>
        <a:xfrm>
          <a:off x="2041701" y="374406"/>
          <a:ext cx="3844631" cy="3844631"/>
        </a:xfrm>
        <a:custGeom>
          <a:avLst/>
          <a:gdLst/>
          <a:ahLst/>
          <a:cxnLst/>
          <a:rect l="0" t="0" r="0" b="0"/>
          <a:pathLst>
            <a:path>
              <a:moveTo>
                <a:pt x="78108" y="2464716"/>
              </a:moveTo>
              <a:arcTo wR="1922315" hR="1922315" stAng="9816651" swAng="1966698"/>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195FDB-D20D-4820-A894-8B9F3A021332}">
      <dsp:nvSpPr>
        <dsp:cNvPr id="0" name=""/>
        <dsp:cNvSpPr/>
      </dsp:nvSpPr>
      <dsp:spPr>
        <a:xfrm>
          <a:off x="1432093" y="927407"/>
          <a:ext cx="1734299" cy="8163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a:latin typeface="+mn-lt"/>
              <a:ea typeface="+mn-ea"/>
              <a:cs typeface="+mn-cs"/>
            </a:rPr>
            <a:t>Policy review</a:t>
          </a:r>
          <a:endParaRPr lang="en-GB" sz="2000" b="1" kern="1200" dirty="0">
            <a:latin typeface="+mn-lt"/>
            <a:ea typeface="+mn-ea"/>
            <a:cs typeface="+mn-cs"/>
          </a:endParaRPr>
        </a:p>
      </dsp:txBody>
      <dsp:txXfrm>
        <a:off x="1471942" y="967256"/>
        <a:ext cx="1654601" cy="736614"/>
      </dsp:txXfrm>
    </dsp:sp>
    <dsp:sp modelId="{ECDA8CB5-5468-4390-88B5-EA27B1787F41}">
      <dsp:nvSpPr>
        <dsp:cNvPr id="0" name=""/>
        <dsp:cNvSpPr/>
      </dsp:nvSpPr>
      <dsp:spPr>
        <a:xfrm>
          <a:off x="1955191" y="454564"/>
          <a:ext cx="3844631" cy="3844631"/>
        </a:xfrm>
        <a:custGeom>
          <a:avLst/>
          <a:gdLst/>
          <a:ahLst/>
          <a:cxnLst/>
          <a:rect l="0" t="0" r="0" b="0"/>
          <a:pathLst>
            <a:path>
              <a:moveTo>
                <a:pt x="664021" y="469045"/>
              </a:moveTo>
              <a:arcTo wR="1922315" hR="1922315" stAng="13746768" swAng="1019117"/>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61B1B4D-B16D-4810-9538-869B42DC5B9F}" type="datetimeFigureOut">
              <a:rPr lang="de-DE" smtClean="0"/>
              <a:pPr/>
              <a:t>07.03.2017</a:t>
            </a:fld>
            <a:endParaRPr lang="de-DE" dirty="0"/>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267D81F-E32D-41FF-8B73-A162D2159363}" type="slidenum">
              <a:rPr lang="de-DE" smtClean="0"/>
              <a:pPr/>
              <a:t>‹#›</a:t>
            </a:fld>
            <a:endParaRPr lang="de-DE" dirty="0"/>
          </a:p>
        </p:txBody>
      </p:sp>
    </p:spTree>
    <p:extLst>
      <p:ext uri="{BB962C8B-B14F-4D97-AF65-F5344CB8AC3E}">
        <p14:creationId xmlns:p14="http://schemas.microsoft.com/office/powerpoint/2010/main" val="224255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44FFEE5-6705-4101-9942-3DDDE5C24D84}" type="datetimeFigureOut">
              <a:rPr lang="de-DE" smtClean="0"/>
              <a:pPr/>
              <a:t>07.03.2017</a:t>
            </a:fld>
            <a:endParaRPr lang="de-DE"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FC486B0-E611-4708-9C23-0C73E563E656}" type="slidenum">
              <a:rPr lang="de-DE" smtClean="0"/>
              <a:pPr/>
              <a:t>‹#›</a:t>
            </a:fld>
            <a:endParaRPr lang="de-DE" dirty="0"/>
          </a:p>
        </p:txBody>
      </p:sp>
    </p:spTree>
    <p:extLst>
      <p:ext uri="{BB962C8B-B14F-4D97-AF65-F5344CB8AC3E}">
        <p14:creationId xmlns:p14="http://schemas.microsoft.com/office/powerpoint/2010/main" val="39032435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FC486B0-E611-4708-9C23-0C73E563E656}" type="slidenum">
              <a:rPr lang="de-DE" smtClean="0"/>
              <a:pPr/>
              <a:t>1</a:t>
            </a:fld>
            <a:endParaRPr lang="de-DE" dirty="0"/>
          </a:p>
        </p:txBody>
      </p:sp>
    </p:spTree>
    <p:extLst>
      <p:ext uri="{BB962C8B-B14F-4D97-AF65-F5344CB8AC3E}">
        <p14:creationId xmlns:p14="http://schemas.microsoft.com/office/powerpoint/2010/main" val="238579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NAP formulation </a:t>
            </a:r>
            <a:r>
              <a:rPr lang="en-GB" dirty="0"/>
              <a:t>is the process by which countries</a:t>
            </a:r>
            <a:r>
              <a:rPr lang="en-GB" baseline="0" dirty="0"/>
              <a:t> get to the point of integrating adaptation into planning strategies (the end result of Element A and B of NAP Technical Guidelines). This involves policy and organizational work. </a:t>
            </a:r>
            <a:r>
              <a:rPr lang="en-GB" b="1" baseline="0" dirty="0"/>
              <a:t>NAP implementation </a:t>
            </a:r>
            <a:r>
              <a:rPr lang="de-DE" sz="1200" kern="1200" dirty="0">
                <a:solidFill>
                  <a:schemeClr val="tx1"/>
                </a:solidFill>
                <a:effectLst/>
                <a:latin typeface="+mn-lt"/>
                <a:ea typeface="+mn-ea"/>
                <a:cs typeface="+mn-cs"/>
              </a:rPr>
              <a:t>means visible investments being designed and executed to strengthen the resilience of vulnerable people and communities. This </a:t>
            </a:r>
            <a:r>
              <a:rPr lang="en-GB" baseline="0" dirty="0"/>
              <a:t>entails budget programming and execution, and implementation on the ground, with the final delivery of climate resilient outcomes. NAP Technical Guidelines provide detailed indications on how to reach the formulation (see Element A and B) and implementation level (Element C).</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Specifically, Element C of the Technical Guidelines is concerned with the design of implementation strategies of the national adaptation plans. The main outputs of Element C should be the </a:t>
            </a:r>
            <a:r>
              <a:rPr lang="en-GB" b="1" baseline="0" dirty="0"/>
              <a:t>design</a:t>
            </a:r>
            <a:r>
              <a:rPr lang="en-GB" baseline="0" dirty="0"/>
              <a:t> of: 1) </a:t>
            </a:r>
            <a:r>
              <a:rPr lang="en-GB" b="1" baseline="0" dirty="0"/>
              <a:t>strategy for implementing the NAPs</a:t>
            </a:r>
            <a:r>
              <a:rPr lang="en-GB" b="0" baseline="0" dirty="0"/>
              <a:t> and</a:t>
            </a:r>
            <a:r>
              <a:rPr lang="en-GB" baseline="0" dirty="0"/>
              <a:t> 2) </a:t>
            </a:r>
            <a:r>
              <a:rPr lang="en-GB" b="1" baseline="0" dirty="0"/>
              <a:t>concrete activities </a:t>
            </a:r>
            <a:r>
              <a:rPr lang="en-GB" baseline="0" dirty="0"/>
              <a:t>to implement priorities identified in the NAPs. The implementation of concrete activities can only be realized if national adaptation priorities are integrated </a:t>
            </a:r>
            <a:r>
              <a:rPr lang="en-US" dirty="0"/>
              <a:t>into </a:t>
            </a:r>
            <a:r>
              <a:rPr lang="en-US" dirty="0">
                <a:solidFill>
                  <a:schemeClr val="accent3">
                    <a:lumMod val="75000"/>
                  </a:schemeClr>
                </a:solidFill>
              </a:rPr>
              <a:t>national budgetary processes</a:t>
            </a:r>
            <a:r>
              <a:rPr lang="en-US" baseline="0" dirty="0">
                <a:solidFill>
                  <a:schemeClr val="accent3">
                    <a:lumMod val="75000"/>
                  </a:schemeClr>
                </a:solidFill>
              </a:rPr>
              <a:t> (see the graphic and next slide). </a:t>
            </a:r>
            <a:r>
              <a:rPr lang="en-GB" baseline="0" dirty="0">
                <a:solidFill>
                  <a:schemeClr val="accent3">
                    <a:lumMod val="75000"/>
                  </a:schemeClr>
                </a:solidFill>
              </a:rPr>
              <a:t>The results achieved through adaptation implementation would then need to be continuously monitored so as to allow the NAP process to be revised and adjusted (see Element D on Reporting, Monitoring and Review).</a:t>
            </a:r>
            <a:endParaRPr lang="en-US" dirty="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3">
                    <a:lumMod val="75000"/>
                  </a:schemeClr>
                </a:solidFill>
              </a:rPr>
              <a:t>This is in line with what indicated by </a:t>
            </a:r>
            <a:r>
              <a:rPr lang="en-GB" baseline="0" dirty="0"/>
              <a:t>the latest Paris Agreement where it is stressed the need to link the </a:t>
            </a:r>
            <a:r>
              <a:rPr lang="en-US" sz="1200" kern="1200" baseline="0" dirty="0">
                <a:solidFill>
                  <a:schemeClr val="tx1"/>
                </a:solidFill>
                <a:latin typeface="+mn-lt"/>
                <a:ea typeface="+mn-ea"/>
                <a:cs typeface="+mn-cs"/>
              </a:rPr>
              <a:t>NAP </a:t>
            </a:r>
            <a:r>
              <a:rPr lang="en-US" sz="1200" kern="1200" dirty="0">
                <a:solidFill>
                  <a:schemeClr val="tx1"/>
                </a:solidFill>
                <a:latin typeface="+mn-lt"/>
                <a:ea typeface="+mn-ea"/>
                <a:cs typeface="+mn-cs"/>
              </a:rPr>
              <a:t>to  “implementation of policies, projects, and programmes” as follows:</a:t>
            </a:r>
            <a:endParaRPr lang="fr-CH"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fr-CH" sz="1200" kern="1200" dirty="0">
              <a:solidFill>
                <a:schemeClr val="tx1"/>
              </a:solidFill>
              <a:latin typeface="+mn-lt"/>
              <a:ea typeface="+mn-ea"/>
              <a:cs typeface="+mn-cs"/>
            </a:endParaRPr>
          </a:p>
          <a:p>
            <a:r>
              <a:rPr lang="en-US" sz="1200" kern="1200" dirty="0">
                <a:solidFill>
                  <a:schemeClr val="tx1"/>
                </a:solidFill>
                <a:latin typeface="+mn-lt"/>
                <a:ea typeface="+mn-ea"/>
                <a:cs typeface="+mn-cs"/>
              </a:rPr>
              <a:t>CP21/47 47. Further requests the Green Climate Fund to expedite support for the least developed countries and other developing country Parties for the </a:t>
            </a:r>
            <a:r>
              <a:rPr lang="en-US" sz="1200" b="1" kern="1200" dirty="0">
                <a:solidFill>
                  <a:schemeClr val="tx1"/>
                </a:solidFill>
                <a:latin typeface="+mn-lt"/>
                <a:ea typeface="+mn-ea"/>
                <a:cs typeface="+mn-cs"/>
              </a:rPr>
              <a:t>formulation </a:t>
            </a:r>
            <a:r>
              <a:rPr lang="en-US" sz="1200" kern="1200" dirty="0">
                <a:solidFill>
                  <a:schemeClr val="tx1"/>
                </a:solidFill>
                <a:latin typeface="+mn-lt"/>
                <a:ea typeface="+mn-ea"/>
                <a:cs typeface="+mn-cs"/>
              </a:rPr>
              <a:t>of national adaptation plans, consistent with decisions 1/CP.16 and 5/CP.17, and for the </a:t>
            </a:r>
            <a:r>
              <a:rPr lang="en-US" sz="1200" b="1" kern="1200" dirty="0">
                <a:solidFill>
                  <a:schemeClr val="tx1"/>
                </a:solidFill>
                <a:latin typeface="+mn-lt"/>
                <a:ea typeface="+mn-ea"/>
                <a:cs typeface="+mn-cs"/>
              </a:rPr>
              <a:t>subsequent implementation </a:t>
            </a:r>
            <a:r>
              <a:rPr lang="en-US" sz="1200" kern="1200" dirty="0">
                <a:solidFill>
                  <a:schemeClr val="tx1"/>
                </a:solidFill>
                <a:latin typeface="+mn-lt"/>
                <a:ea typeface="+mn-ea"/>
                <a:cs typeface="+mn-cs"/>
              </a:rPr>
              <a:t>of policies, projects and programmes identified by them.</a:t>
            </a:r>
            <a:endParaRPr lang="fr-CH"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fr-CH"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FC486B0-E611-4708-9C23-0C73E563E656}" type="slidenum">
              <a:rPr lang="de-DE" smtClean="0"/>
              <a:pPr/>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lumMod val="50000"/>
                  </a:schemeClr>
                </a:solidFill>
              </a:rPr>
              <a:t>In order to be implemented, national adaptation priorities should be integrated into the existing national budget process.</a:t>
            </a:r>
          </a:p>
          <a:p>
            <a:endParaRPr lang="en-US" dirty="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The </a:t>
            </a:r>
            <a:r>
              <a:rPr lang="de-DE" sz="1200" b="1" kern="1200" dirty="0">
                <a:solidFill>
                  <a:schemeClr val="tx1"/>
                </a:solidFill>
                <a:effectLst/>
                <a:latin typeface="+mn-lt"/>
                <a:ea typeface="+mn-ea"/>
                <a:cs typeface="+mn-cs"/>
              </a:rPr>
              <a:t>budget process </a:t>
            </a:r>
            <a:r>
              <a:rPr lang="de-DE" sz="1200" kern="1200" dirty="0">
                <a:solidFill>
                  <a:schemeClr val="tx1"/>
                </a:solidFill>
                <a:effectLst/>
                <a:latin typeface="+mn-lt"/>
                <a:ea typeface="+mn-ea"/>
                <a:cs typeface="+mn-cs"/>
              </a:rPr>
              <a:t>is usually driven by a longer term planning annual cycle. The budget cycle consists of 6 phases: strategic planning, budget preparation, budget execution, accounting and monitoring, reporting and audit, policy review. The budget preparation phase is particularly important because planning and budget specialists make decisions that will affect future national performance. It is at this point that NAP focal points</a:t>
            </a:r>
            <a:r>
              <a:rPr lang="de-DE" sz="1200" kern="1200" baseline="0" dirty="0">
                <a:solidFill>
                  <a:schemeClr val="tx1"/>
                </a:solidFill>
                <a:effectLst/>
                <a:latin typeface="+mn-lt"/>
                <a:ea typeface="+mn-ea"/>
                <a:cs typeface="+mn-cs"/>
              </a:rPr>
              <a:t> may determine</a:t>
            </a:r>
            <a:r>
              <a:rPr lang="de-DE" sz="1200" kern="1200" dirty="0">
                <a:solidFill>
                  <a:schemeClr val="tx1"/>
                </a:solidFill>
                <a:effectLst/>
                <a:latin typeface="+mn-lt"/>
                <a:ea typeface="+mn-ea"/>
                <a:cs typeface="+mn-cs"/>
              </a:rPr>
              <a:t> how</a:t>
            </a:r>
            <a:r>
              <a:rPr lang="de-DE" sz="1200" kern="1200" baseline="0" dirty="0">
                <a:solidFill>
                  <a:schemeClr val="tx1"/>
                </a:solidFill>
                <a:effectLst/>
                <a:latin typeface="+mn-lt"/>
                <a:ea typeface="+mn-ea"/>
                <a:cs typeface="+mn-cs"/>
              </a:rPr>
              <a:t> to link national adaptation priorities to specific </a:t>
            </a:r>
            <a:r>
              <a:rPr lang="de-DE" sz="1200" kern="1200" dirty="0">
                <a:solidFill>
                  <a:schemeClr val="tx1"/>
                </a:solidFill>
                <a:effectLst/>
                <a:latin typeface="+mn-lt"/>
                <a:ea typeface="+mn-ea"/>
                <a:cs typeface="+mn-cs"/>
              </a:rPr>
              <a:t>investments on the ground. </a:t>
            </a:r>
            <a:endParaRPr lang="en-GB" sz="1200" kern="1200" dirty="0">
              <a:solidFill>
                <a:schemeClr val="tx1"/>
              </a:solidFill>
              <a:effectLst/>
              <a:latin typeface="+mn-lt"/>
              <a:ea typeface="+mn-ea"/>
              <a:cs typeface="+mn-cs"/>
            </a:endParaRPr>
          </a:p>
          <a:p>
            <a:endParaRPr lang="en-GB" dirty="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preparing the national budget, Ministries of Finance will determine the total resource envelope for a particular year and then allocate that ‘budget’ to different sectors, such as health, education, energy, and transportation,</a:t>
            </a:r>
            <a:r>
              <a:rPr lang="en-US" sz="1200" kern="1200" baseline="0" dirty="0">
                <a:solidFill>
                  <a:schemeClr val="tx1"/>
                </a:solidFill>
                <a:effectLst/>
                <a:latin typeface="+mn-lt"/>
                <a:ea typeface="+mn-ea"/>
                <a:cs typeface="+mn-cs"/>
              </a:rPr>
              <a:t> depending on national development (and adaptation) priorities.</a:t>
            </a:r>
            <a:r>
              <a:rPr lang="en-US" sz="1200" kern="1200" dirty="0">
                <a:solidFill>
                  <a:schemeClr val="tx1"/>
                </a:solidFill>
                <a:effectLst/>
                <a:latin typeface="+mn-lt"/>
                <a:ea typeface="+mn-ea"/>
                <a:cs typeface="+mn-cs"/>
              </a:rPr>
              <a:t>  They will also consider allocations to different levels of government, central, regional and local.  Budget allocation and implementation is followed by monitoring and reporting, over recurrent annual cycles. </a:t>
            </a:r>
            <a:endParaRPr lang="en-GB" sz="1200" kern="1200" dirty="0">
              <a:solidFill>
                <a:schemeClr val="tx1"/>
              </a:solidFill>
              <a:effectLst/>
              <a:latin typeface="+mn-lt"/>
              <a:ea typeface="+mn-ea"/>
              <a:cs typeface="+mn-cs"/>
            </a:endParaRPr>
          </a:p>
          <a:p>
            <a:endParaRPr lang="fr-CH" dirty="0"/>
          </a:p>
          <a:p>
            <a:endParaRPr lang="en-GB" dirty="0"/>
          </a:p>
          <a:p>
            <a:endParaRPr lang="en-GB" dirty="0"/>
          </a:p>
        </p:txBody>
      </p:sp>
      <p:sp>
        <p:nvSpPr>
          <p:cNvPr id="4" name="Slide Number Placeholder 3"/>
          <p:cNvSpPr>
            <a:spLocks noGrp="1"/>
          </p:cNvSpPr>
          <p:nvPr>
            <p:ph type="sldNum" sz="quarter" idx="10"/>
          </p:nvPr>
        </p:nvSpPr>
        <p:spPr/>
        <p:txBody>
          <a:bodyPr/>
          <a:lstStyle/>
          <a:p>
            <a:fld id="{0FC486B0-E611-4708-9C23-0C73E563E656}" type="slidenum">
              <a:rPr lang="de-DE" smtClean="0"/>
              <a:pPr/>
              <a:t>11</a:t>
            </a:fld>
            <a:endParaRPr lang="de-DE" dirty="0"/>
          </a:p>
        </p:txBody>
      </p:sp>
    </p:spTree>
    <p:extLst>
      <p:ext uri="{BB962C8B-B14F-4D97-AF65-F5344CB8AC3E}">
        <p14:creationId xmlns:p14="http://schemas.microsoft.com/office/powerpoint/2010/main" val="817751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exercise is based on a real case study on NAP implementation</a:t>
            </a:r>
            <a:r>
              <a:rPr lang="en-GB" baseline="0" dirty="0"/>
              <a:t> challenges in Malawi, specifically in relation to community resilience to flood events.</a:t>
            </a:r>
            <a:endParaRPr lang="en-GB" dirty="0"/>
          </a:p>
        </p:txBody>
      </p:sp>
      <p:sp>
        <p:nvSpPr>
          <p:cNvPr id="4" name="Slide Number Placeholder 3"/>
          <p:cNvSpPr>
            <a:spLocks noGrp="1"/>
          </p:cNvSpPr>
          <p:nvPr>
            <p:ph type="sldNum" sz="quarter" idx="10"/>
          </p:nvPr>
        </p:nvSpPr>
        <p:spPr/>
        <p:txBody>
          <a:bodyPr/>
          <a:lstStyle/>
          <a:p>
            <a:fld id="{0FC486B0-E611-4708-9C23-0C73E563E656}" type="slidenum">
              <a:rPr lang="de-DE" smtClean="0"/>
              <a:pPr/>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e-DE" dirty="0">
                <a:latin typeface="Arial" charset="0"/>
                <a:cs typeface="Arial" charset="0"/>
              </a:rPr>
              <a:t>This case study tells the story of how a community</a:t>
            </a:r>
            <a:r>
              <a:rPr lang="en-GB" altLang="de-DE" baseline="0" dirty="0">
                <a:latin typeface="Arial" charset="0"/>
                <a:cs typeface="Arial" charset="0"/>
              </a:rPr>
              <a:t> in Malawi is dealing with increasing flooding due to climate change.  This is evidence of the need of NAP implementation on the ground. In Malawi, adaptation planning processes were happening, but they did not reach the communities. Top-down and bottom-up approaches have not been brought together. By analysing the case study there are lessons to be learned about the effectiveness of the NAP process. </a:t>
            </a:r>
            <a:endParaRPr lang="en-GB" altLang="de-DE" dirty="0">
              <a:latin typeface="Arial" charset="0"/>
              <a:cs typeface="Arial" charset="0"/>
            </a:endParaRPr>
          </a:p>
          <a:p>
            <a:endParaRPr lang="en-GB" altLang="de-DE" dirty="0">
              <a:latin typeface="Arial" charset="0"/>
              <a:cs typeface="Arial" charset="0"/>
            </a:endParaRPr>
          </a:p>
          <a:p>
            <a:endParaRPr lang="en-GB" altLang="de-DE" dirty="0">
              <a:latin typeface="Arial" charset="0"/>
              <a:cs typeface="Arial" charset="0"/>
            </a:endParaRPr>
          </a:p>
          <a:p>
            <a:endParaRPr lang="en-GB" altLang="de-DE" dirty="0">
              <a:latin typeface="Arial" charset="0"/>
              <a:cs typeface="Arial" charset="0"/>
            </a:endParaRPr>
          </a:p>
          <a:p>
            <a:endParaRPr lang="en-GB" altLang="de-DE" dirty="0">
              <a:latin typeface="Arial" charset="0"/>
              <a:cs typeface="Arial" charset="0"/>
            </a:endParaRPr>
          </a:p>
          <a:p>
            <a:r>
              <a:rPr lang="en-GB" altLang="de-DE" dirty="0">
                <a:latin typeface="Arial" charset="0"/>
                <a:cs typeface="Arial" charset="0"/>
              </a:rPr>
              <a:t>Flood</a:t>
            </a:r>
            <a:r>
              <a:rPr lang="en-GB" altLang="de-DE" baseline="0" dirty="0">
                <a:latin typeface="Arial" charset="0"/>
                <a:cs typeface="Arial" charset="0"/>
              </a:rPr>
              <a:t> impacts in Malawi from climate change</a:t>
            </a:r>
          </a:p>
          <a:p>
            <a:endParaRPr lang="en-GB" altLang="de-DE" baseline="0" dirty="0">
              <a:latin typeface="Arial" charset="0"/>
              <a:cs typeface="Arial" charset="0"/>
            </a:endParaRPr>
          </a:p>
          <a:p>
            <a:r>
              <a:rPr lang="en-GB" altLang="de-DE" baseline="0" dirty="0">
                <a:latin typeface="Arial" charset="0"/>
                <a:cs typeface="Arial" charset="0"/>
              </a:rPr>
              <a:t>There are some key messages </a:t>
            </a:r>
          </a:p>
          <a:p>
            <a:endParaRPr lang="en-GB" altLang="de-DE" baseline="0" dirty="0">
              <a:latin typeface="Arial" charset="0"/>
              <a:cs typeface="Arial" charset="0"/>
            </a:endParaRPr>
          </a:p>
          <a:p>
            <a:r>
              <a:rPr lang="en-GB" altLang="de-DE" baseline="0" dirty="0">
                <a:latin typeface="Arial" charset="0"/>
                <a:cs typeface="Arial" charset="0"/>
              </a:rPr>
              <a:t>Policy level measure:  national climate change programme decide to improve information for local level management risk</a:t>
            </a:r>
          </a:p>
          <a:p>
            <a:endParaRPr lang="en-GB" altLang="de-DE" baseline="0" dirty="0">
              <a:latin typeface="Arial" charset="0"/>
              <a:cs typeface="Arial" charset="0"/>
            </a:endParaRPr>
          </a:p>
          <a:p>
            <a:r>
              <a:rPr lang="en-GB" altLang="de-DE" baseline="0" dirty="0">
                <a:latin typeface="Arial" charset="0"/>
                <a:cs typeface="Arial" charset="0"/>
              </a:rPr>
              <a:t>Organisation measure: design, financing and establishment of climate change info centres – 7 districts</a:t>
            </a:r>
          </a:p>
          <a:p>
            <a:endParaRPr lang="en-GB" altLang="de-DE" baseline="0" dirty="0">
              <a:latin typeface="Arial" charset="0"/>
              <a:cs typeface="Arial" charset="0"/>
            </a:endParaRPr>
          </a:p>
          <a:p>
            <a:r>
              <a:rPr lang="en-GB" altLang="de-DE" baseline="0" dirty="0">
                <a:latin typeface="Arial" charset="0"/>
                <a:cs typeface="Arial" charset="0"/>
              </a:rPr>
              <a:t>Operational: the info centres did not work (ownership, accessibility, engagement, computer literacy, info too technical and top down, technical challenges with internet connection to update weather info)</a:t>
            </a:r>
          </a:p>
          <a:p>
            <a:endParaRPr lang="en-GB" altLang="de-DE" baseline="0" dirty="0">
              <a:latin typeface="Arial" charset="0"/>
              <a:cs typeface="Arial" charset="0"/>
            </a:endParaRPr>
          </a:p>
          <a:p>
            <a:endParaRPr lang="en-GB" altLang="de-DE" dirty="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13</a:t>
            </a:fld>
            <a:endParaRPr altLang="de-DE" sz="1000" dirty="0">
              <a:solidFill>
                <a:schemeClr val="bg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e-DE" dirty="0">
                <a:latin typeface="Arial" charset="0"/>
                <a:cs typeface="Arial" charset="0"/>
              </a:rPr>
              <a:t>Tailored:</a:t>
            </a:r>
            <a:r>
              <a:rPr lang="en-GB" altLang="de-DE" baseline="0" dirty="0">
                <a:latin typeface="Arial" charset="0"/>
                <a:cs typeface="Arial" charset="0"/>
              </a:rPr>
              <a:t> broken down by type of risk and location</a:t>
            </a:r>
          </a:p>
          <a:p>
            <a:endParaRPr lang="en-GB" altLang="de-DE" baseline="0" dirty="0">
              <a:latin typeface="Arial" charset="0"/>
              <a:cs typeface="Arial" charset="0"/>
            </a:endParaRPr>
          </a:p>
          <a:p>
            <a:endParaRPr lang="en-GB" altLang="de-DE" dirty="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14</a:t>
            </a:fld>
            <a:endParaRPr altLang="de-DE" sz="1000" dirty="0">
              <a:solidFill>
                <a:schemeClr val="bg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18</a:t>
            </a:fld>
            <a:endParaRPr altLang="de-DE" sz="1000" dirty="0">
              <a:solidFill>
                <a:schemeClr val="bg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20</a:t>
            </a:fld>
            <a:endParaRPr altLang="de-DE" sz="1000" dirty="0">
              <a:solidFill>
                <a:schemeClr val="bg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xfrm>
            <a:off x="523875" y="312738"/>
            <a:ext cx="5715000" cy="4287837"/>
          </a:xfrm>
          <a:ln/>
        </p:spPr>
      </p:sp>
      <p:sp>
        <p:nvSpPr>
          <p:cNvPr id="378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a:latin typeface="Arial" charset="0"/>
              <a:cs typeface="Arial" charset="0"/>
            </a:endParaRPr>
          </a:p>
        </p:txBody>
      </p:sp>
      <p:sp>
        <p:nvSpPr>
          <p:cNvPr id="37892"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charset="0"/>
                <a:cs typeface="Arial" charset="0"/>
              </a:defRPr>
            </a:lvl1pPr>
            <a:lvl2pPr marL="739384" indent="-284378" eaLnBrk="0" hangingPunct="0">
              <a:defRPr sz="2200" b="1">
                <a:solidFill>
                  <a:srgbClr val="999999"/>
                </a:solidFill>
                <a:latin typeface="Arial" charset="0"/>
                <a:cs typeface="Arial" charset="0"/>
              </a:defRPr>
            </a:lvl2pPr>
            <a:lvl3pPr marL="1137514" indent="-227503" eaLnBrk="0" hangingPunct="0">
              <a:defRPr sz="2200" b="1">
                <a:solidFill>
                  <a:srgbClr val="999999"/>
                </a:solidFill>
                <a:latin typeface="Arial" charset="0"/>
                <a:cs typeface="Arial" charset="0"/>
              </a:defRPr>
            </a:lvl3pPr>
            <a:lvl4pPr marL="1592519" indent="-227503" eaLnBrk="0" hangingPunct="0">
              <a:defRPr sz="2200" b="1">
                <a:solidFill>
                  <a:srgbClr val="999999"/>
                </a:solidFill>
                <a:latin typeface="Arial" charset="0"/>
                <a:cs typeface="Arial" charset="0"/>
              </a:defRPr>
            </a:lvl4pPr>
            <a:lvl5pPr marL="2047524" indent="-227503" eaLnBrk="0" hangingPunct="0">
              <a:defRPr sz="2200" b="1">
                <a:solidFill>
                  <a:srgbClr val="999999"/>
                </a:solidFill>
                <a:latin typeface="Arial" charset="0"/>
                <a:cs typeface="Arial" charset="0"/>
              </a:defRPr>
            </a:lvl5pPr>
            <a:lvl6pPr marL="2502530" indent="-227503" eaLnBrk="0" fontAlgn="base" hangingPunct="0">
              <a:spcBef>
                <a:spcPct val="0"/>
              </a:spcBef>
              <a:spcAft>
                <a:spcPct val="0"/>
              </a:spcAft>
              <a:defRPr sz="2200" b="1">
                <a:solidFill>
                  <a:srgbClr val="999999"/>
                </a:solidFill>
                <a:latin typeface="Arial" charset="0"/>
                <a:cs typeface="Arial" charset="0"/>
              </a:defRPr>
            </a:lvl6pPr>
            <a:lvl7pPr marL="2957535" indent="-227503" eaLnBrk="0" fontAlgn="base" hangingPunct="0">
              <a:spcBef>
                <a:spcPct val="0"/>
              </a:spcBef>
              <a:spcAft>
                <a:spcPct val="0"/>
              </a:spcAft>
              <a:defRPr sz="2200" b="1">
                <a:solidFill>
                  <a:srgbClr val="999999"/>
                </a:solidFill>
                <a:latin typeface="Arial" charset="0"/>
                <a:cs typeface="Arial" charset="0"/>
              </a:defRPr>
            </a:lvl7pPr>
            <a:lvl8pPr marL="3412541" indent="-227503" eaLnBrk="0" fontAlgn="base" hangingPunct="0">
              <a:spcBef>
                <a:spcPct val="0"/>
              </a:spcBef>
              <a:spcAft>
                <a:spcPct val="0"/>
              </a:spcAft>
              <a:defRPr sz="2200" b="1">
                <a:solidFill>
                  <a:srgbClr val="999999"/>
                </a:solidFill>
                <a:latin typeface="Arial" charset="0"/>
                <a:cs typeface="Arial" charset="0"/>
              </a:defRPr>
            </a:lvl8pPr>
            <a:lvl9pPr marL="3867546" indent="-227503" eaLnBrk="0" fontAlgn="base" hangingPunct="0">
              <a:spcBef>
                <a:spcPct val="0"/>
              </a:spcBef>
              <a:spcAft>
                <a:spcPct val="0"/>
              </a:spcAft>
              <a:defRPr sz="2200" b="1">
                <a:solidFill>
                  <a:srgbClr val="999999"/>
                </a:solidFill>
                <a:latin typeface="Arial" charset="0"/>
                <a:cs typeface="Arial" charset="0"/>
              </a:defRPr>
            </a:lvl9pPr>
          </a:lstStyle>
          <a:p>
            <a:fld id="{3B3B6FDC-7CC1-410D-AF90-70263EFCFC16}" type="slidenum">
              <a:rPr altLang="de-DE" sz="1000">
                <a:solidFill>
                  <a:schemeClr val="bg1"/>
                </a:solidFill>
              </a:rPr>
              <a:pPr/>
              <a:t>21</a:t>
            </a:fld>
            <a:endParaRPr altLang="de-DE" sz="1000" dirty="0">
              <a:solidFill>
                <a:schemeClr val="bg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2</a:t>
            </a:fld>
            <a:endParaRPr altLang="de-DE" sz="1000" dirty="0">
              <a:solidFill>
                <a:schemeClr val="bg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z="1200" kern="1200" dirty="0">
              <a:solidFill>
                <a:schemeClr val="tx1"/>
              </a:solidFill>
              <a:effectLst/>
              <a:latin typeface="+mn-lt"/>
              <a:ea typeface="+mn-ea"/>
              <a:cs typeface="+mn-cs"/>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3</a:t>
            </a:fld>
            <a:endParaRPr altLang="de-DE" sz="1000" dirty="0">
              <a:solidFill>
                <a:schemeClr val="bg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z="1200" kern="1200" dirty="0">
              <a:solidFill>
                <a:schemeClr val="tx1"/>
              </a:solidFill>
              <a:effectLst/>
              <a:latin typeface="+mn-lt"/>
              <a:ea typeface="+mn-ea"/>
              <a:cs typeface="+mn-cs"/>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4</a:t>
            </a:fld>
            <a:endParaRPr altLang="de-DE" sz="1000" dirty="0">
              <a:solidFill>
                <a:schemeClr val="bg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to provide</a:t>
            </a:r>
            <a:r>
              <a:rPr lang="en-US" baseline="0" dirty="0"/>
              <a:t> a brief space for participants to think about what NAP implementation actually means. The NAP guidelines are a little vague on this, tending towards defining NAP implementation as a policy process (consensus, coordination, analysis, prioritization, design of strategies and activities…) while many might define implementation in more concrete terms, in effect the ultimate result of a policy process leading to the allocation of resources that make a visible difference to actors on the ground. This confusion needs to be clarified … </a:t>
            </a:r>
            <a:endParaRPr lang="en-US" dirty="0"/>
          </a:p>
        </p:txBody>
      </p:sp>
      <p:sp>
        <p:nvSpPr>
          <p:cNvPr id="4" name="Slide Number Placeholder 3"/>
          <p:cNvSpPr>
            <a:spLocks noGrp="1"/>
          </p:cNvSpPr>
          <p:nvPr>
            <p:ph type="sldNum" sz="quarter" idx="10"/>
          </p:nvPr>
        </p:nvSpPr>
        <p:spPr/>
        <p:txBody>
          <a:bodyPr/>
          <a:lstStyle/>
          <a:p>
            <a:fld id="{0FC486B0-E611-4708-9C23-0C73E563E656}" type="slidenum">
              <a:rPr lang="de-DE" smtClean="0"/>
              <a:pPr/>
              <a:t>5</a:t>
            </a:fld>
            <a:endParaRPr lang="de-DE" dirty="0"/>
          </a:p>
        </p:txBody>
      </p:sp>
    </p:spTree>
    <p:extLst>
      <p:ext uri="{BB962C8B-B14F-4D97-AF65-F5344CB8AC3E}">
        <p14:creationId xmlns:p14="http://schemas.microsoft.com/office/powerpoint/2010/main" val="591491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200" kern="1200" dirty="0">
                <a:solidFill>
                  <a:schemeClr val="tx1"/>
                </a:solidFill>
                <a:latin typeface="+mn-lt"/>
                <a:ea typeface="+mn-ea"/>
                <a:cs typeface="+mn-cs"/>
              </a:rPr>
              <a:t>The UNFCCC NAP Technical Guidelines defines the NAP as a </a:t>
            </a:r>
            <a:r>
              <a:rPr lang="de-DE" sz="1200" b="1" kern="1200" dirty="0">
                <a:solidFill>
                  <a:schemeClr val="tx1"/>
                </a:solidFill>
                <a:latin typeface="+mn-lt"/>
                <a:ea typeface="+mn-ea"/>
                <a:cs typeface="+mn-cs"/>
              </a:rPr>
              <a:t>policy process </a:t>
            </a:r>
            <a:r>
              <a:rPr lang="de-DE" sz="1200" kern="1200" dirty="0">
                <a:solidFill>
                  <a:schemeClr val="tx1"/>
                </a:solidFill>
                <a:latin typeface="+mn-lt"/>
                <a:ea typeface="+mn-ea"/>
                <a:cs typeface="+mn-cs"/>
              </a:rPr>
              <a:t>(coordination, analysis, consensus, prioritisation) leading to full integration of adaptation into national planning and budgeting (bullet point 1). NAP roadmaps</a:t>
            </a:r>
            <a:r>
              <a:rPr lang="de-DE" sz="1200" kern="1200" baseline="0" dirty="0">
                <a:solidFill>
                  <a:schemeClr val="tx1"/>
                </a:solidFill>
                <a:latin typeface="+mn-lt"/>
                <a:ea typeface="+mn-ea"/>
                <a:cs typeface="+mn-cs"/>
              </a:rPr>
              <a:t> </a:t>
            </a:r>
            <a:r>
              <a:rPr lang="de-DE" sz="1200" kern="1200" dirty="0">
                <a:solidFill>
                  <a:schemeClr val="tx1"/>
                </a:solidFill>
                <a:latin typeface="+mn-lt"/>
                <a:ea typeface="+mn-ea"/>
                <a:cs typeface="+mn-cs"/>
              </a:rPr>
              <a:t>can be used to guide this process. The end result of the NAP process entails </a:t>
            </a:r>
            <a:r>
              <a:rPr lang="de-DE" sz="1200" b="0" kern="1200" dirty="0">
                <a:solidFill>
                  <a:schemeClr val="tx1"/>
                </a:solidFill>
                <a:latin typeface="+mn-lt"/>
                <a:ea typeface="+mn-ea"/>
                <a:cs typeface="+mn-cs"/>
              </a:rPr>
              <a:t>also</a:t>
            </a:r>
            <a:r>
              <a:rPr lang="de-DE" sz="1200" kern="1200" dirty="0">
                <a:solidFill>
                  <a:schemeClr val="tx1"/>
                </a:solidFill>
                <a:latin typeface="+mn-lt"/>
                <a:ea typeface="+mn-ea"/>
                <a:cs typeface="+mn-cs"/>
              </a:rPr>
              <a:t> building capacity and resilience on the ground so as to reduce vulnerability to the impacts of climate change (bullet point 2).</a:t>
            </a:r>
            <a:endParaRPr lang="de-DE" sz="1200" kern="1200" dirty="0">
              <a:solidFill>
                <a:schemeClr val="tx1"/>
              </a:solidFill>
              <a:effectLst/>
              <a:latin typeface="+mn-lt"/>
              <a:ea typeface="+mn-ea"/>
              <a:cs typeface="+mn-cs"/>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6</a:t>
            </a:fld>
            <a:endParaRPr altLang="de-DE" sz="1000" dirty="0">
              <a:solidFill>
                <a:schemeClr val="bg1"/>
              </a:solidFill>
            </a:endParaRPr>
          </a:p>
        </p:txBody>
      </p:sp>
    </p:spTree>
    <p:extLst>
      <p:ext uri="{BB962C8B-B14F-4D97-AF65-F5344CB8AC3E}">
        <p14:creationId xmlns:p14="http://schemas.microsoft.com/office/powerpoint/2010/main" val="219479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lnSpc>
                <a:spcPct val="150000"/>
              </a:lnSpc>
              <a:buFont typeface="Arial" pitchFamily="34" charset="0"/>
              <a:buNone/>
            </a:pPr>
            <a:r>
              <a:rPr lang="de-DE" altLang="de-DE" dirty="0"/>
              <a:t>How can we effectively implement NAP? The NAP process can be guided by two approaches:</a:t>
            </a:r>
            <a:endParaRPr lang="en-GB" altLang="de-DE" dirty="0">
              <a:solidFill>
                <a:schemeClr val="accent3"/>
              </a:solidFill>
            </a:endParaRPr>
          </a:p>
          <a:p>
            <a:pPr marL="285750" indent="-285750">
              <a:lnSpc>
                <a:spcPct val="150000"/>
              </a:lnSpc>
              <a:buFont typeface="Arial" pitchFamily="34" charset="0"/>
              <a:buChar char="•"/>
            </a:pPr>
            <a:r>
              <a:rPr lang="en-GB" altLang="de-DE" dirty="0">
                <a:solidFill>
                  <a:schemeClr val="accent3"/>
                </a:solidFill>
              </a:rPr>
              <a:t>Top-down</a:t>
            </a:r>
            <a:r>
              <a:rPr lang="en-GB" dirty="0"/>
              <a:t>: </a:t>
            </a:r>
            <a:r>
              <a:rPr lang="de-DE" dirty="0"/>
              <a:t>adaptation actions are prioritized within national planning goals and objectives (e.g. NAP process);</a:t>
            </a:r>
            <a:endParaRPr lang="en-GB" dirty="0"/>
          </a:p>
          <a:p>
            <a:pPr marL="285750" indent="-285750">
              <a:lnSpc>
                <a:spcPct val="150000"/>
              </a:lnSpc>
              <a:buFont typeface="Arial" pitchFamily="34" charset="0"/>
              <a:buChar char="•"/>
            </a:pPr>
            <a:r>
              <a:rPr lang="en-GB" altLang="de-DE" dirty="0">
                <a:solidFill>
                  <a:schemeClr val="accent3"/>
                </a:solidFill>
              </a:rPr>
              <a:t>Bottom-up</a:t>
            </a:r>
            <a:r>
              <a:rPr lang="en-GB" dirty="0"/>
              <a:t>: </a:t>
            </a:r>
            <a:r>
              <a:rPr lang="de-DE" dirty="0"/>
              <a:t>adaptation activities which are designed by communities to strengthen resilience. </a:t>
            </a:r>
            <a:endParaRPr lang="en-GB" dirty="0"/>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NAP Technical Guidelines suggest that</a:t>
            </a:r>
            <a:r>
              <a:rPr lang="de-DE" sz="1200" kern="1200" baseline="0" dirty="0">
                <a:solidFill>
                  <a:schemeClr val="tx1"/>
                </a:solidFill>
                <a:effectLst/>
                <a:latin typeface="+mn-lt"/>
                <a:ea typeface="+mn-ea"/>
                <a:cs typeface="+mn-cs"/>
              </a:rPr>
              <a:t> for an effective NAP process the two approaches should be integrated.</a:t>
            </a:r>
            <a:endParaRPr lang="de-DE" sz="1200" kern="1200" dirty="0">
              <a:solidFill>
                <a:schemeClr val="tx1"/>
              </a:solidFill>
              <a:effectLst/>
              <a:latin typeface="+mn-lt"/>
              <a:ea typeface="+mn-ea"/>
              <a:cs typeface="+mn-cs"/>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7</a:t>
            </a:fld>
            <a:endParaRPr altLang="de-DE" sz="1000" dirty="0">
              <a:solidFill>
                <a:schemeClr val="bg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200" kern="1200" dirty="0">
                <a:solidFill>
                  <a:schemeClr val="tx1"/>
                </a:solidFill>
                <a:effectLst/>
                <a:latin typeface="+mn-lt"/>
                <a:ea typeface="+mn-ea"/>
                <a:cs typeface="+mn-cs"/>
              </a:rPr>
              <a:t>Bringing these</a:t>
            </a:r>
            <a:r>
              <a:rPr lang="de-DE" sz="1200" kern="1200" baseline="0" dirty="0">
                <a:solidFill>
                  <a:schemeClr val="tx1"/>
                </a:solidFill>
                <a:effectLst/>
                <a:latin typeface="+mn-lt"/>
                <a:ea typeface="+mn-ea"/>
                <a:cs typeface="+mn-cs"/>
              </a:rPr>
              <a:t> two groups together is a form of NAP implementation. Letting them continue to work separately would not be defined as NAP implementation, since communities are not made more resilient. NAP implementation therefore means bridging the top-down  (e.g. NAP Roadmap) with bottom-up approaches (activities on the ground aimed at stregthening people‘s resilience).</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8</a:t>
            </a:fld>
            <a:endParaRPr altLang="de-DE" sz="1000" dirty="0">
              <a:solidFill>
                <a:schemeClr val="bg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715152"/>
            <a:ext cx="6552728" cy="5211485"/>
          </a:xfrm>
        </p:spPr>
        <p:txBody>
          <a:bodyPr/>
          <a:lstStyle/>
          <a:p>
            <a:r>
              <a:rPr lang="en-US" sz="1050" dirty="0"/>
              <a:t>Mainstreaming</a:t>
            </a:r>
            <a:r>
              <a:rPr lang="en-US" sz="1050" baseline="0" dirty="0"/>
              <a:t> gender in implementation means </a:t>
            </a:r>
            <a:r>
              <a:rPr lang="en-US" sz="1050" baseline="0" dirty="0" smtClean="0"/>
              <a:t>addressing/incorporating </a:t>
            </a:r>
            <a:r>
              <a:rPr lang="en-US" sz="1050" baseline="0" dirty="0"/>
              <a:t>the perspectives, knowledge, needs, concerns and challenges of </a:t>
            </a:r>
            <a:r>
              <a:rPr lang="en-US" sz="1050" baseline="0" dirty="0" smtClean="0"/>
              <a:t>women, as well</a:t>
            </a:r>
            <a:r>
              <a:rPr lang="en-US" sz="1050" dirty="0" smtClean="0"/>
              <a:t> as men, </a:t>
            </a:r>
            <a:r>
              <a:rPr lang="en-US" sz="1050" baseline="0" dirty="0" smtClean="0"/>
              <a:t>at </a:t>
            </a:r>
            <a:r>
              <a:rPr lang="en-US" sz="1050" baseline="0" dirty="0"/>
              <a:t>community level as well as through national planning and policy</a:t>
            </a:r>
            <a:r>
              <a:rPr lang="en-US" sz="1050" baseline="0" dirty="0" smtClean="0"/>
              <a:t>. This also should include considering</a:t>
            </a:r>
            <a:r>
              <a:rPr lang="en-US" sz="1050" dirty="0" smtClean="0"/>
              <a:t> other variables such as age (e.g. youth) and others such as socio-economic grouping). All </a:t>
            </a:r>
            <a:r>
              <a:rPr lang="en-US" sz="1050" dirty="0"/>
              <a:t>sectors will see improved adaptation efforts with gender mainstreaming throughout</a:t>
            </a:r>
            <a:r>
              <a:rPr lang="en-US" sz="1050" dirty="0" smtClean="0"/>
              <a:t>. </a:t>
            </a:r>
            <a:r>
              <a:rPr lang="en-US" sz="1050" dirty="0"/>
              <a:t>It is important to engage men in the discussions around gender and adaptation to ensure adaptation efforts will benefit both women and men, their households and communities. </a:t>
            </a:r>
          </a:p>
          <a:p>
            <a:pPr lvl="0"/>
            <a:endParaRPr lang="en-US" sz="1050" dirty="0" smtClean="0"/>
          </a:p>
          <a:p>
            <a:pPr lvl="0"/>
            <a:r>
              <a:rPr lang="en-US" sz="1050" dirty="0" smtClean="0"/>
              <a:t>Draw lessons </a:t>
            </a:r>
            <a:r>
              <a:rPr lang="en-US" sz="1050" dirty="0"/>
              <a:t>learned from </a:t>
            </a:r>
            <a:r>
              <a:rPr lang="en-US" sz="1050" dirty="0" smtClean="0"/>
              <a:t>projects (smaller scale and larger investments) and </a:t>
            </a:r>
            <a:r>
              <a:rPr lang="en-US" sz="1050" dirty="0" err="1"/>
              <a:t>analyse</a:t>
            </a:r>
            <a:r>
              <a:rPr lang="en-US" sz="1050" dirty="0"/>
              <a:t> enabling conditions to be scaled up and replicated through policy</a:t>
            </a:r>
            <a:r>
              <a:rPr lang="en-US" sz="1050" dirty="0" smtClean="0"/>
              <a:t>. For example,  IFAD’s Adaptation for Smallholder Agriculture </a:t>
            </a:r>
            <a:r>
              <a:rPr lang="en-US" sz="1050" dirty="0" err="1" smtClean="0"/>
              <a:t>Programme</a:t>
            </a:r>
            <a:r>
              <a:rPr lang="en-US" sz="1050" dirty="0" smtClean="0"/>
              <a:t> active in a number of countries across different regions. Uganda’s PRELNOR (with ASAP grant along with other funding) integrating a gender approach which focuses on building resilient households and communities through applying the Gender Action Learning Systems (GALS) approach and household mentoring methodology. This builds on experience gained under other initiatives  in Uganda.</a:t>
            </a:r>
            <a:endParaRPr lang="en-US" sz="1050" dirty="0"/>
          </a:p>
          <a:p>
            <a:endParaRPr lang="en-US" sz="1050" baseline="0" dirty="0"/>
          </a:p>
          <a:p>
            <a:r>
              <a:rPr lang="en-US" sz="1050" baseline="0" dirty="0" smtClean="0"/>
              <a:t>Keep </a:t>
            </a:r>
            <a:r>
              <a:rPr lang="en-US" sz="1050" baseline="0" dirty="0"/>
              <a:t>a list of gender experts on hand </a:t>
            </a:r>
            <a:r>
              <a:rPr lang="en-US" sz="1050" baseline="0" dirty="0" smtClean="0"/>
              <a:t>to help </a:t>
            </a:r>
            <a:r>
              <a:rPr lang="en-US" sz="1050" baseline="0" dirty="0"/>
              <a:t>streamline efforts to mainstream gender </a:t>
            </a:r>
            <a:r>
              <a:rPr lang="en-US" sz="1050" dirty="0" smtClean="0"/>
              <a:t>(e.g. conducting a </a:t>
            </a:r>
            <a:r>
              <a:rPr lang="en-US" sz="1050" baseline="0" dirty="0" smtClean="0"/>
              <a:t>gender </a:t>
            </a:r>
            <a:r>
              <a:rPr lang="en-US" sz="1050" baseline="0" dirty="0"/>
              <a:t>analysis, designing data collection </a:t>
            </a:r>
            <a:r>
              <a:rPr lang="en-US" sz="1050" baseline="0" dirty="0" smtClean="0"/>
              <a:t>instruments,</a:t>
            </a:r>
            <a:r>
              <a:rPr lang="en-US" sz="1050" dirty="0" smtClean="0"/>
              <a:t> </a:t>
            </a:r>
            <a:r>
              <a:rPr lang="en-US" sz="1050" baseline="0" dirty="0" smtClean="0"/>
              <a:t>data collection,</a:t>
            </a:r>
            <a:r>
              <a:rPr lang="en-US" sz="1050" dirty="0" smtClean="0"/>
              <a:t> gender-responsive participatory approaches, etc.</a:t>
            </a:r>
            <a:r>
              <a:rPr lang="en-US" sz="1050" baseline="0" dirty="0" smtClean="0"/>
              <a:t>. </a:t>
            </a:r>
            <a:r>
              <a:rPr lang="en-US" sz="1050" dirty="0" smtClean="0"/>
              <a:t>This </a:t>
            </a:r>
            <a:r>
              <a:rPr lang="en-US" sz="1050" dirty="0"/>
              <a:t>could include gender experts/organizations including from government bodies, NGOs, research institutes, universities, private sector, etc. </a:t>
            </a:r>
            <a:endParaRPr lang="en-US" sz="1050" baseline="0" dirty="0" smtClean="0"/>
          </a:p>
          <a:p>
            <a:endParaRPr lang="en-US" sz="1050" baseline="0" dirty="0" smtClean="0"/>
          </a:p>
          <a:p>
            <a:r>
              <a:rPr lang="en-US" sz="1050" dirty="0" smtClean="0"/>
              <a:t>Ensure stakeholders working on gender-related issues are included at different levels.  It </a:t>
            </a:r>
            <a:r>
              <a:rPr lang="en-US" sz="1050" dirty="0"/>
              <a:t>is important to consider different sectors from energy, transport, water, health, and agriculture, to name a few</a:t>
            </a:r>
            <a:r>
              <a:rPr lang="en-US" sz="1050" dirty="0" smtClean="0"/>
              <a:t>. International organizations/networks such as Global Gender and Climate Alliance  (GGCA) cover a number of sectors and are connected to numerous national networks and organizations.  ENERGIA has links to the renewable /green energy sector in many countries.</a:t>
            </a:r>
          </a:p>
          <a:p>
            <a:endParaRPr lang="en-US" sz="1050" baseline="0" dirty="0" smtClean="0"/>
          </a:p>
          <a:p>
            <a:r>
              <a:rPr lang="en-US" sz="1050" baseline="0" dirty="0" smtClean="0"/>
              <a:t>Not </a:t>
            </a:r>
            <a:r>
              <a:rPr lang="en-US" sz="1050" baseline="0" dirty="0"/>
              <a:t>only is it important to include gender considerations in programming, but also in organizational mechanisms to smooth adaptation efforts. This means finding ways to support both women and men in their jobs – including flex time, mobility considerations for women and their families, trying to put spouses in a similar district in the country, etc.  Job announcements may also need to be included in non-traditional channels – women may have some different professional networks with which they share information.  </a:t>
            </a:r>
          </a:p>
          <a:p>
            <a:endParaRPr lang="en-US" sz="1050" baseline="0" dirty="0"/>
          </a:p>
          <a:p>
            <a:r>
              <a:rPr lang="en-US" sz="1050" baseline="0" dirty="0"/>
              <a:t>Finally, gender budgeting can also ensure that government funding approval is dependent on gender integration in any projects and initiatives.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FC486B0-E611-4708-9C23-0C73E563E656}" type="slidenum">
              <a:rPr lang="de-DE" smtClean="0"/>
              <a:pPr/>
              <a:t>9</a:t>
            </a:fld>
            <a:endParaRPr lang="de-DE" dirty="0"/>
          </a:p>
        </p:txBody>
      </p:sp>
    </p:spTree>
    <p:extLst>
      <p:ext uri="{BB962C8B-B14F-4D97-AF65-F5344CB8AC3E}">
        <p14:creationId xmlns:p14="http://schemas.microsoft.com/office/powerpoint/2010/main" val="602137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wmf"/><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1" name="Gruppieren 10"/>
          <p:cNvGrpSpPr/>
          <p:nvPr userDrawn="1"/>
        </p:nvGrpSpPr>
        <p:grpSpPr>
          <a:xfrm>
            <a:off x="35496" y="210839"/>
            <a:ext cx="9126220" cy="6630534"/>
            <a:chOff x="0" y="322113"/>
            <a:chExt cx="9126220" cy="6630534"/>
          </a:xfrm>
        </p:grpSpPr>
        <p:sp>
          <p:nvSpPr>
            <p:cNvPr id="22" name="Rechteck 11"/>
            <p:cNvSpPr/>
            <p:nvPr/>
          </p:nvSpPr>
          <p:spPr bwMode="auto">
            <a:xfrm>
              <a:off x="0" y="5124450"/>
              <a:ext cx="9126220" cy="1828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a:ln>
                  <a:noFill/>
                </a:ln>
                <a:solidFill>
                  <a:srgbClr val="999999"/>
                </a:solidFill>
                <a:effectLst/>
                <a:latin typeface="Arial" charset="0"/>
              </a:endParaRPr>
            </a:p>
          </p:txBody>
        </p:sp>
        <p:grpSp>
          <p:nvGrpSpPr>
            <p:cNvPr id="23" name="Gruppieren 12"/>
            <p:cNvGrpSpPr/>
            <p:nvPr/>
          </p:nvGrpSpPr>
          <p:grpSpPr>
            <a:xfrm>
              <a:off x="3297426" y="322113"/>
              <a:ext cx="5552569" cy="6497762"/>
              <a:chOff x="3297426" y="322113"/>
              <a:chExt cx="5552569" cy="6497762"/>
            </a:xfrm>
          </p:grpSpPr>
          <p:pic>
            <p:nvPicPr>
              <p:cNvPr id="24" name="Grafi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4826" y="322113"/>
                <a:ext cx="2595169" cy="1081479"/>
              </a:xfrm>
              <a:prstGeom prst="rect">
                <a:avLst/>
              </a:prstGeom>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599" y="5535444"/>
                <a:ext cx="658495" cy="128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uppieren 16"/>
              <p:cNvGrpSpPr/>
              <p:nvPr/>
            </p:nvGrpSpPr>
            <p:grpSpPr>
              <a:xfrm>
                <a:off x="3297426" y="5590214"/>
                <a:ext cx="1883923" cy="882622"/>
                <a:chOff x="3297426" y="5590214"/>
                <a:chExt cx="1883923" cy="882622"/>
              </a:xfrm>
            </p:grpSpPr>
            <p:sp>
              <p:nvSpPr>
                <p:cNvPr id="27" name="Textfeld 17"/>
                <p:cNvSpPr txBox="1"/>
                <p:nvPr/>
              </p:nvSpPr>
              <p:spPr>
                <a:xfrm>
                  <a:off x="3297426" y="5590214"/>
                  <a:ext cx="1147864" cy="253916"/>
                </a:xfrm>
                <a:prstGeom prst="rect">
                  <a:avLst/>
                </a:prstGeom>
                <a:noFill/>
              </p:spPr>
              <p:txBody>
                <a:bodyPr wrap="square" rtlCol="0">
                  <a:spAutoFit/>
                </a:bodyPr>
                <a:lstStyle/>
                <a:p>
                  <a:r>
                    <a:rPr lang="de-DE" sz="1050" b="0" dirty="0">
                      <a:solidFill>
                        <a:schemeClr val="tx1"/>
                      </a:solidFill>
                      <a:latin typeface="Arial Narrow" panose="020B0606020202030204" pitchFamily="34" charset="0"/>
                    </a:rPr>
                    <a:t>In </a:t>
                  </a:r>
                  <a:r>
                    <a:rPr lang="de-DE" sz="1050" b="0" dirty="0" err="1">
                      <a:solidFill>
                        <a:schemeClr val="tx1"/>
                      </a:solidFill>
                      <a:latin typeface="Arial Narrow" panose="020B0606020202030204" pitchFamily="34" charset="0"/>
                    </a:rPr>
                    <a:t>cooperation</a:t>
                  </a:r>
                  <a:r>
                    <a:rPr lang="de-DE" sz="1050" b="0" dirty="0">
                      <a:solidFill>
                        <a:schemeClr val="tx1"/>
                      </a:solidFill>
                      <a:latin typeface="Arial Narrow" panose="020B0606020202030204" pitchFamily="34" charset="0"/>
                    </a:rPr>
                    <a:t> </a:t>
                  </a:r>
                  <a:r>
                    <a:rPr lang="de-DE" sz="1050" b="0" dirty="0" err="1">
                      <a:solidFill>
                        <a:schemeClr val="tx1"/>
                      </a:solidFill>
                      <a:latin typeface="Arial Narrow" panose="020B0606020202030204" pitchFamily="34" charset="0"/>
                    </a:rPr>
                    <a:t>with</a:t>
                  </a:r>
                  <a:r>
                    <a:rPr lang="de-DE" sz="1050" b="0" dirty="0">
                      <a:solidFill>
                        <a:schemeClr val="tx1"/>
                      </a:solidFill>
                      <a:latin typeface="Arial Narrow" panose="020B0606020202030204" pitchFamily="34" charset="0"/>
                    </a:rPr>
                    <a:t>	</a:t>
                  </a:r>
                  <a:endParaRPr lang="en-US" sz="1050" b="0" dirty="0">
                    <a:solidFill>
                      <a:schemeClr val="tx1"/>
                    </a:solidFill>
                    <a:latin typeface="Arial Narrow" panose="020B0606020202030204" pitchFamily="34" charset="0"/>
                  </a:endParaRPr>
                </a:p>
              </p:txBody>
            </p:sp>
            <p:pic>
              <p:nvPicPr>
                <p:cNvPr id="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7426" y="5930117"/>
                  <a:ext cx="1883923" cy="54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9" name="Rectangle 15"/>
          <p:cNvSpPr>
            <a:spLocks noGrp="1" noChangeArrowheads="1"/>
          </p:cNvSpPr>
          <p:nvPr>
            <p:ph type="ctrTitle" sz="quarter" hasCustomPrompt="1"/>
          </p:nvPr>
        </p:nvSpPr>
        <p:spPr>
          <a:xfrm>
            <a:off x="1043608" y="2790056"/>
            <a:ext cx="7034400" cy="1143000"/>
          </a:xfrm>
        </p:spPr>
        <p:txBody>
          <a:bodyPr anchor="ctr"/>
          <a:lstStyle>
            <a:lvl1pPr algn="ctr">
              <a:defRPr sz="2400" baseline="0">
                <a:solidFill>
                  <a:schemeClr val="accent3"/>
                </a:solidFill>
              </a:defRPr>
            </a:lvl1pPr>
          </a:lstStyle>
          <a:p>
            <a:r>
              <a:rPr lang="en-GB" noProof="0" dirty="0"/>
              <a:t/>
            </a:r>
            <a:br>
              <a:rPr lang="en-GB" noProof="0" dirty="0"/>
            </a:br>
            <a:r>
              <a:rPr lang="en-GB" noProof="0" dirty="0"/>
              <a:t>Insert number and title of module</a:t>
            </a:r>
            <a:br>
              <a:rPr lang="en-GB" noProof="0" dirty="0"/>
            </a:br>
            <a:r>
              <a:rPr lang="en-GB" noProof="0" dirty="0"/>
              <a:t/>
            </a:r>
            <a:br>
              <a:rPr lang="en-GB" noProof="0" dirty="0"/>
            </a:br>
            <a:r>
              <a:rPr lang="en-GB" noProof="0" dirty="0"/>
              <a:t>Insert name of trainer/s</a:t>
            </a:r>
            <a:br>
              <a:rPr lang="en-GB" noProof="0" dirty="0"/>
            </a:br>
            <a:endParaRPr lang="en-GB" noProof="0" dirty="0"/>
          </a:p>
        </p:txBody>
      </p:sp>
      <p:sp>
        <p:nvSpPr>
          <p:cNvPr id="10" name="Rechteck 9"/>
          <p:cNvSpPr/>
          <p:nvPr/>
        </p:nvSpPr>
        <p:spPr bwMode="auto">
          <a:xfrm>
            <a:off x="7721600"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noProof="0" dirty="0">
              <a:ln>
                <a:noFill/>
              </a:ln>
              <a:solidFill>
                <a:srgbClr val="999999"/>
              </a:solidFill>
              <a:effectLst/>
              <a:latin typeface="Arial" charset="0"/>
            </a:endParaRPr>
          </a:p>
        </p:txBody>
      </p:sp>
      <p:sp>
        <p:nvSpPr>
          <p:cNvPr id="3" name="Textfeld 2"/>
          <p:cNvSpPr txBox="1"/>
          <p:nvPr userDrawn="1"/>
        </p:nvSpPr>
        <p:spPr>
          <a:xfrm>
            <a:off x="1074051" y="1268760"/>
            <a:ext cx="6973838" cy="1200329"/>
          </a:xfrm>
          <a:prstGeom prst="rect">
            <a:avLst/>
          </a:prstGeom>
          <a:noFill/>
        </p:spPr>
        <p:txBody>
          <a:bodyPr wrap="square" rtlCol="0">
            <a:spAutoFit/>
          </a:bodyPr>
          <a:lstStyle/>
          <a:p>
            <a:pPr algn="ctr"/>
            <a:r>
              <a:rPr lang="en-GB" sz="2400" noProof="0" dirty="0">
                <a:solidFill>
                  <a:schemeClr val="accent3"/>
                </a:solidFill>
              </a:rPr>
              <a:t>National Adaptation Plan (NAP) </a:t>
            </a:r>
            <a:br>
              <a:rPr lang="en-GB" sz="2400" noProof="0" dirty="0">
                <a:solidFill>
                  <a:schemeClr val="accent3"/>
                </a:solidFill>
              </a:rPr>
            </a:br>
            <a:r>
              <a:rPr lang="en-GB" sz="2400" noProof="0" dirty="0">
                <a:solidFill>
                  <a:schemeClr val="accent3"/>
                </a:solidFill>
              </a:rPr>
              <a:t>Country-level training</a:t>
            </a:r>
          </a:p>
          <a:p>
            <a:pPr algn="ctr"/>
            <a:endParaRPr lang="en-GB" sz="2400" noProof="0" dirty="0">
              <a:solidFill>
                <a:schemeClr val="accent3"/>
              </a:solidFill>
            </a:endParaRPr>
          </a:p>
        </p:txBody>
      </p:sp>
      <p:pic>
        <p:nvPicPr>
          <p:cNvPr id="20" name="Grafik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130"/>
          <a:stretch/>
        </p:blipFill>
        <p:spPr>
          <a:xfrm>
            <a:off x="60720" y="5028426"/>
            <a:ext cx="3272202" cy="1797696"/>
          </a:xfrm>
          <a:prstGeom prst="rect">
            <a:avLst/>
          </a:prstGeom>
        </p:spPr>
      </p:pic>
      <p:pic>
        <p:nvPicPr>
          <p:cNvPr id="29" name="Grafik 20"/>
          <p:cNvPicPr>
            <a:picLocks noChangeAspect="1"/>
          </p:cNvPicPr>
          <p:nvPr userDrawn="1"/>
        </p:nvPicPr>
        <p:blipFill rotWithShape="1">
          <a:blip r:embed="rId6">
            <a:extLst>
              <a:ext uri="{28A0092B-C50C-407E-A947-70E740481C1C}">
                <a14:useLocalDpi xmlns:a14="http://schemas.microsoft.com/office/drawing/2010/main" val="0"/>
              </a:ext>
            </a:extLst>
          </a:blip>
          <a:srcRect l="2979" t="9915" r="15283" b="15670"/>
          <a:stretch/>
        </p:blipFill>
        <p:spPr>
          <a:xfrm>
            <a:off x="6683736" y="5489886"/>
            <a:ext cx="1808340" cy="666205"/>
          </a:xfrm>
          <a:prstGeom prst="rect">
            <a:avLst/>
          </a:prstGeom>
        </p:spPr>
      </p:pic>
    </p:spTree>
    <p:extLst>
      <p:ext uri="{BB962C8B-B14F-4D97-AF65-F5344CB8AC3E}">
        <p14:creationId xmlns:p14="http://schemas.microsoft.com/office/powerpoint/2010/main" val="24530102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a:t>Click here to add title</a:t>
            </a:r>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t>NAP country-level training</a:t>
            </a:r>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a:t>Click here to add content</a:t>
            </a:r>
          </a:p>
          <a:p>
            <a:pPr marL="360000" lvl="1">
              <a:buClr>
                <a:srgbClr val="C80F0F"/>
              </a:buClr>
            </a:pPr>
            <a:r>
              <a:rPr lang="en-GB" noProof="0" dirty="0"/>
              <a:t>Second layer</a:t>
            </a:r>
          </a:p>
          <a:p>
            <a:pPr marL="720000" lvl="2"/>
            <a:r>
              <a:rPr lang="en-GB" noProof="0" dirty="0"/>
              <a:t>Third layer</a:t>
            </a:r>
          </a:p>
          <a:p>
            <a:pPr marL="1080000" lvl="3"/>
            <a:r>
              <a:rPr lang="en-GB" noProof="0" dirty="0"/>
              <a:t>Fourth layer</a:t>
            </a:r>
          </a:p>
        </p:txBody>
      </p:sp>
    </p:spTree>
    <p:extLst>
      <p:ext uri="{BB962C8B-B14F-4D97-AF65-F5344CB8AC3E}">
        <p14:creationId xmlns:p14="http://schemas.microsoft.com/office/powerpoint/2010/main" val="13358358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two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a:t>Click here to add title</a:t>
            </a:r>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t>NAP country-level training</a:t>
            </a:r>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a:t>Click here to add content</a:t>
            </a:r>
          </a:p>
          <a:p>
            <a:pPr marL="360000" lvl="1">
              <a:buClr>
                <a:srgbClr val="C80F0F"/>
              </a:buClr>
            </a:pPr>
            <a:r>
              <a:rPr lang="en-GB" noProof="0" dirty="0"/>
              <a:t>Second layer</a:t>
            </a:r>
          </a:p>
          <a:p>
            <a:pPr marL="720000" lvl="2"/>
            <a:r>
              <a:rPr lang="en-GB" noProof="0" dirty="0"/>
              <a:t>Third layer</a:t>
            </a:r>
          </a:p>
          <a:p>
            <a:pPr marL="1080000" lvl="3"/>
            <a:r>
              <a:rPr lang="en-GB" noProof="0" dirty="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a:t>Click here to add content</a:t>
            </a:r>
          </a:p>
          <a:p>
            <a:pPr marL="360000" lvl="1">
              <a:buClr>
                <a:srgbClr val="C80F0F"/>
              </a:buClr>
            </a:pPr>
            <a:r>
              <a:rPr lang="en-GB" noProof="0" dirty="0"/>
              <a:t>Second layer</a:t>
            </a:r>
          </a:p>
          <a:p>
            <a:pPr marL="720000" lvl="2"/>
            <a:r>
              <a:rPr lang="en-GB" noProof="0" dirty="0"/>
              <a:t>Third layer</a:t>
            </a:r>
          </a:p>
          <a:p>
            <a:pPr marL="1080000" lvl="3"/>
            <a:r>
              <a:rPr lang="en-GB" noProof="0" dirty="0"/>
              <a:t>Fourth layer</a:t>
            </a:r>
          </a:p>
        </p:txBody>
      </p:sp>
    </p:spTree>
    <p:extLst>
      <p:ext uri="{BB962C8B-B14F-4D97-AF65-F5344CB8AC3E}">
        <p14:creationId xmlns:p14="http://schemas.microsoft.com/office/powerpoint/2010/main" val="424179538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a:t>Click here to add title</a:t>
            </a:r>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t>NAP country-level training</a:t>
            </a:r>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a:t>Click here to add content</a:t>
            </a:r>
          </a:p>
          <a:p>
            <a:pPr marL="360000" lvl="1">
              <a:buClr>
                <a:srgbClr val="C80F0F"/>
              </a:buClr>
            </a:pPr>
            <a:r>
              <a:rPr lang="en-GB" noProof="0" dirty="0"/>
              <a:t>Second layer</a:t>
            </a:r>
          </a:p>
          <a:p>
            <a:pPr marL="720000" lvl="2"/>
            <a:r>
              <a:rPr lang="en-GB" noProof="0" dirty="0"/>
              <a:t>Third layer</a:t>
            </a:r>
          </a:p>
          <a:p>
            <a:pPr marL="1080000" lvl="3"/>
            <a:r>
              <a:rPr lang="en-GB" noProof="0" dirty="0"/>
              <a:t>Fourth layer</a:t>
            </a:r>
          </a:p>
        </p:txBody>
      </p:sp>
      <p:sp>
        <p:nvSpPr>
          <p:cNvPr id="8" name="Bildplatzhalter 2"/>
          <p:cNvSpPr>
            <a:spLocks noGrp="1"/>
          </p:cNvSpPr>
          <p:nvPr>
            <p:ph type="pic" idx="12" hasCustomPrompt="1"/>
          </p:nvPr>
        </p:nvSpPr>
        <p:spPr>
          <a:xfrm>
            <a:off x="6786000" y="2448000"/>
            <a:ext cx="2358000" cy="3816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to add image</a:t>
            </a:r>
          </a:p>
        </p:txBody>
      </p:sp>
    </p:spTree>
    <p:extLst>
      <p:ext uri="{BB962C8B-B14F-4D97-AF65-F5344CB8AC3E}">
        <p14:creationId xmlns:p14="http://schemas.microsoft.com/office/powerpoint/2010/main" val="18016267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a:t>Click here to add title</a:t>
            </a:r>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t>NAP country-level training</a:t>
            </a:r>
          </a:p>
        </p:txBody>
      </p:sp>
    </p:spTree>
    <p:extLst>
      <p:ext uri="{BB962C8B-B14F-4D97-AF65-F5344CB8AC3E}">
        <p14:creationId xmlns:p14="http://schemas.microsoft.com/office/powerpoint/2010/main" val="10476268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t>NAP country-level training</a:t>
            </a:r>
          </a:p>
        </p:txBody>
      </p:sp>
    </p:spTree>
    <p:extLst>
      <p:ext uri="{BB962C8B-B14F-4D97-AF65-F5344CB8AC3E}">
        <p14:creationId xmlns:p14="http://schemas.microsoft.com/office/powerpoint/2010/main" val="183614505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a:t>Click here to add title</a:t>
            </a:r>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baseline="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a:t>Click here to add content</a:t>
            </a:r>
          </a:p>
          <a:p>
            <a:pPr lvl="1"/>
            <a:r>
              <a:rPr lang="en-GB" noProof="0" dirty="0"/>
              <a:t>Second layer	</a:t>
            </a:r>
          </a:p>
          <a:p>
            <a:pPr lvl="2"/>
            <a:r>
              <a:rPr lang="en-GB" noProof="0" dirty="0"/>
              <a:t>Third layer</a:t>
            </a:r>
          </a:p>
          <a:p>
            <a:pPr lvl="3"/>
            <a:r>
              <a:rPr lang="en-GB" noProof="0" dirty="0"/>
              <a:t>Fourth layer</a:t>
            </a:r>
          </a:p>
        </p:txBody>
      </p:sp>
      <p:sp>
        <p:nvSpPr>
          <p:cNvPr id="6"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t>NAP country-level training</a:t>
            </a:r>
          </a:p>
        </p:txBody>
      </p:sp>
    </p:spTree>
    <p:extLst>
      <p:ext uri="{BB962C8B-B14F-4D97-AF65-F5344CB8AC3E}">
        <p14:creationId xmlns:p14="http://schemas.microsoft.com/office/powerpoint/2010/main" val="133583587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2E44C94-8673-44B1-B997-2666052F0658}" type="datetime1">
              <a:rPr lang="en-GB" noProof="0" smtClean="0"/>
              <a:pPr>
                <a:defRPr/>
              </a:pPr>
              <a:t>07/03/2017</a:t>
            </a:fld>
            <a:endParaRPr lang="en-GB" noProof="0" dirty="0"/>
          </a:p>
        </p:txBody>
      </p:sp>
      <p:sp>
        <p:nvSpPr>
          <p:cNvPr id="5" name="Fußzeilenplatzhalter 2"/>
          <p:cNvSpPr>
            <a:spLocks noGrp="1"/>
          </p:cNvSpPr>
          <p:nvPr>
            <p:ph type="ftr" sz="quarter" idx="13"/>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a:t>NAP country-level training</a:t>
            </a:r>
          </a:p>
        </p:txBody>
      </p:sp>
    </p:spTree>
    <p:extLst>
      <p:ext uri="{BB962C8B-B14F-4D97-AF65-F5344CB8AC3E}">
        <p14:creationId xmlns:p14="http://schemas.microsoft.com/office/powerpoint/2010/main" val="82152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here to add title</a:t>
            </a:r>
            <a:endParaRPr lang="de-DE" noProof="0" dirty="0"/>
          </a:p>
        </p:txBody>
      </p:sp>
      <p:pic>
        <p:nvPicPr>
          <p:cNvPr id="18" name="Grafik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11"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latinLnBrk="0">
              <a:lnSpc>
                <a:spcPct val="100000"/>
              </a:lnSpc>
              <a:buSzTx/>
              <a:buFontTx/>
              <a:buNone/>
            </a:pPr>
            <a:r>
              <a:rPr lang="de-DE" noProof="0" dirty="0"/>
              <a:t>First layer</a:t>
            </a:r>
          </a:p>
          <a:p>
            <a:pPr marL="360000" lvl="1">
              <a:buClr>
                <a:srgbClr val="C80F0F"/>
              </a:buClr>
            </a:pPr>
            <a:r>
              <a:rPr lang="de-DE" noProof="0" dirty="0"/>
              <a:t>Second layer</a:t>
            </a:r>
          </a:p>
          <a:p>
            <a:pPr marL="720000" lvl="2"/>
            <a:r>
              <a:rPr lang="de-DE" noProof="0" dirty="0"/>
              <a:t>Third layer</a:t>
            </a:r>
          </a:p>
          <a:p>
            <a:pPr marL="1080000" lvl="3"/>
            <a:r>
              <a:rPr lang="de-DE" noProof="0" dirty="0"/>
              <a:t>Fourth layer</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tx2"/>
                </a:solidFill>
                <a:latin typeface="Arial Narrow" pitchFamily="34" charset="0"/>
              </a:defRPr>
            </a:lvl1pPr>
          </a:lstStyle>
          <a:p>
            <a:pPr>
              <a:defRPr/>
            </a:pPr>
            <a:fld id="{12E44C94-8673-44B1-B997-2666052F0658}" type="datetime1">
              <a:rPr lang="en-GB" noProof="0" smtClean="0"/>
              <a:pPr>
                <a:defRPr/>
              </a:pPr>
              <a:t>07/03/2017</a:t>
            </a:fld>
            <a:endParaRPr lang="en-GB" noProof="0" dirty="0"/>
          </a:p>
        </p:txBody>
      </p:sp>
      <p:sp>
        <p:nvSpPr>
          <p:cNvPr id="10" name="Text Box 19"/>
          <p:cNvSpPr txBox="1">
            <a:spLocks noChangeArrowheads="1"/>
          </p:cNvSpPr>
          <p:nvPr/>
        </p:nvSpPr>
        <p:spPr bwMode="auto">
          <a:xfrm>
            <a:off x="7532900" y="6581001"/>
            <a:ext cx="927100" cy="246221"/>
          </a:xfrm>
          <a:prstGeom prst="rect">
            <a:avLst/>
          </a:prstGeom>
          <a:noFill/>
          <a:ln w="9525">
            <a:noFill/>
            <a:miter lim="800000"/>
            <a:headEnd/>
            <a:tailEnd/>
          </a:ln>
          <a:effectLst/>
        </p:spPr>
        <p:txBody>
          <a:bodyPr rIns="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defTabSz="914400">
              <a:buNone/>
            </a:pPr>
            <a:r>
              <a:rPr lang="es-ES_tradnl" sz="1000" b="0" i="0" dirty="0" err="1">
                <a:solidFill>
                  <a:srgbClr val="6E6452"/>
                </a:solidFill>
                <a:latin typeface="Arial Narrow"/>
                <a:ea typeface="+mn-ea"/>
                <a:cs typeface="+mn-cs"/>
              </a:rPr>
              <a:t>Slide</a:t>
            </a:r>
            <a:r>
              <a:rPr lang="es-ES_tradnl" sz="1000" b="0" i="0" dirty="0">
                <a:solidFill>
                  <a:srgbClr val="6E6452"/>
                </a:solidFill>
                <a:latin typeface="Arial Narrow"/>
                <a:ea typeface="+mn-ea"/>
                <a:cs typeface="+mn-cs"/>
              </a:rPr>
              <a:t> </a:t>
            </a:r>
            <a:fld id="{327115CA-E6A4-425F-BB4F-A64D48743A27}" type="slidenum">
              <a:rPr lang="de-DE" sz="1000" b="0" i="0" smtClean="0">
                <a:solidFill>
                  <a:srgbClr val="6E6452"/>
                </a:solidFill>
                <a:latin typeface="Arial Narrow"/>
                <a:ea typeface="+mn-ea"/>
                <a:cs typeface="+mn-cs"/>
              </a:rPr>
              <a:pPr algn="r" defTabSz="914400">
                <a:buNone/>
              </a:pPr>
              <a:t>‹#›</a:t>
            </a:fld>
            <a:endParaRPr lang="de-DE" sz="1000" b="0" i="0" dirty="0">
              <a:solidFill>
                <a:srgbClr val="6E6452"/>
              </a:solidFill>
              <a:latin typeface="Arial Narrow"/>
              <a:ea typeface="+mn-ea"/>
              <a:cs typeface="+mn-cs"/>
            </a:endParaRPr>
          </a:p>
        </p:txBody>
      </p:sp>
      <p:sp>
        <p:nvSpPr>
          <p:cNvPr id="12" name="Fußzeilenplatzhalter 2"/>
          <p:cNvSpPr>
            <a:spLocks noGrp="1"/>
          </p:cNvSpPr>
          <p:nvPr>
            <p:ph type="ftr" sz="quarter" idx="3"/>
          </p:nvPr>
        </p:nvSpPr>
        <p:spPr>
          <a:xfrm>
            <a:off x="2862776" y="6581001"/>
            <a:ext cx="3418449" cy="246221"/>
          </a:xfrm>
          <a:prstGeom prst="rect">
            <a:avLst/>
          </a:prstGeom>
        </p:spPr>
        <p:txBody>
          <a:bodyPr/>
          <a:lstStyle>
            <a:lvl1pPr algn="ctr">
              <a:defRPr sz="1100" spc="0" baseline="0">
                <a:solidFill>
                  <a:schemeClr val="tx2"/>
                </a:solidFill>
                <a:latin typeface="Arial Narrow" panose="020B0606020202030204" pitchFamily="34" charset="0"/>
              </a:defRPr>
            </a:lvl1pPr>
          </a:lstStyle>
          <a:p>
            <a:r>
              <a:rPr lang="en-GB" dirty="0"/>
              <a:t>NAP country-level training</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transition/>
  <p:hf sldNum="0" hdr="0"/>
  <p:txStyles>
    <p:titleStyle>
      <a:lvl1pPr algn="l" rtl="0" eaLnBrk="1" fontAlgn="base" hangingPunct="1">
        <a:spcBef>
          <a:spcPct val="0"/>
        </a:spcBef>
        <a:spcAft>
          <a:spcPct val="0"/>
        </a:spcAft>
        <a:defRPr sz="2400">
          <a:solidFill>
            <a:schemeClr val="accent3"/>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file:///C:\Users\egp\Desktop\To%20prevent%20the%20worst%20from%20happening-%20MALAWI%20(English).mp4"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michael.brossmann@giz.de" TargetMode="External"/><Relationship Id="rId7" Type="http://schemas.openxmlformats.org/officeDocument/2006/relationships/image" Target="../media/image6.wmf"/><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hyperlink" Target="http://www.giz.de/climate" TargetMode="External"/><Relationship Id="rId5" Type="http://schemas.openxmlformats.org/officeDocument/2006/relationships/hyperlink" Target="mailto:climate@giz.de" TargetMode="External"/><Relationship Id="rId4" Type="http://schemas.openxmlformats.org/officeDocument/2006/relationships/hyperlink" Target="http://www4.unfccc.int/na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unfccc.int/resource/docs/2011/smsn/ngo/306.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sz="quarter"/>
          </p:nvPr>
        </p:nvSpPr>
        <p:spPr>
          <a:xfrm>
            <a:off x="1040400" y="2286000"/>
            <a:ext cx="7034400" cy="1143000"/>
          </a:xfrm>
        </p:spPr>
        <p:txBody>
          <a:bodyPr/>
          <a:lstStyle/>
          <a:p>
            <a:r>
              <a:rPr lang="en-GB" dirty="0"/>
              <a:t/>
            </a:r>
            <a:br>
              <a:rPr lang="en-GB" dirty="0"/>
            </a:br>
            <a:r>
              <a:rPr lang="en-GB" dirty="0"/>
              <a:t/>
            </a:r>
            <a:br>
              <a:rPr lang="en-GB" dirty="0"/>
            </a:br>
            <a:r>
              <a:rPr lang="en-GB" dirty="0"/>
              <a:t/>
            </a:r>
            <a:br>
              <a:rPr lang="en-GB" dirty="0"/>
            </a:br>
            <a:r>
              <a:rPr lang="en-GB" dirty="0"/>
              <a:t>Module </a:t>
            </a:r>
            <a:r>
              <a:rPr lang="en-GB" dirty="0" err="1"/>
              <a:t>IV.3</a:t>
            </a:r>
            <a:r>
              <a:rPr lang="en-GB" dirty="0"/>
              <a:t/>
            </a:r>
            <a:br>
              <a:rPr lang="en-GB" dirty="0"/>
            </a:br>
            <a:r>
              <a:rPr lang="en-GB" dirty="0"/>
              <a:t>Understanding NAP Implementation</a:t>
            </a:r>
            <a:br>
              <a:rPr lang="en-GB" dirty="0"/>
            </a:br>
            <a:r>
              <a:rPr lang="en-GB" dirty="0"/>
              <a:t/>
            </a:r>
            <a:br>
              <a:rPr lang="en-GB" dirty="0"/>
            </a:br>
            <a:r>
              <a:rPr lang="en-GB" dirty="0"/>
              <a:t>Trainer: [Name]</a:t>
            </a:r>
          </a:p>
        </p:txBody>
      </p:sp>
    </p:spTree>
    <p:extLst>
      <p:ext uri="{BB962C8B-B14F-4D97-AF65-F5344CB8AC3E}">
        <p14:creationId xmlns:p14="http://schemas.microsoft.com/office/powerpoint/2010/main" val="4897960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6"/>
            <a:ext cx="7776000" cy="617928"/>
          </a:xfrm>
        </p:spPr>
        <p:txBody>
          <a:bodyPr/>
          <a:lstStyle/>
          <a:p>
            <a:r>
              <a:rPr lang="en-GB" sz="2800" dirty="0"/>
              <a:t>NAP Formulation vs. NAP Implementation</a:t>
            </a:r>
          </a:p>
        </p:txBody>
      </p:sp>
      <p:sp>
        <p:nvSpPr>
          <p:cNvPr id="3" name="Date Placeholder 2"/>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5" name="Footer Placeholder 4"/>
          <p:cNvSpPr>
            <a:spLocks noGrp="1"/>
          </p:cNvSpPr>
          <p:nvPr>
            <p:ph type="ftr" sz="quarter" idx="10"/>
          </p:nvPr>
        </p:nvSpPr>
        <p:spPr/>
        <p:txBody>
          <a:bodyPr/>
          <a:lstStyle/>
          <a:p>
            <a:r>
              <a:rPr lang="en-GB"/>
              <a:t>NAP country-level training</a:t>
            </a:r>
            <a:endParaRPr lang="en-GB" dirty="0"/>
          </a:p>
        </p:txBody>
      </p:sp>
      <p:sp>
        <p:nvSpPr>
          <p:cNvPr id="6" name="TextBox 5"/>
          <p:cNvSpPr txBox="1"/>
          <p:nvPr/>
        </p:nvSpPr>
        <p:spPr>
          <a:xfrm>
            <a:off x="1260096" y="6094457"/>
            <a:ext cx="4176000" cy="430887"/>
          </a:xfrm>
          <a:prstGeom prst="rect">
            <a:avLst/>
          </a:prstGeom>
          <a:noFill/>
        </p:spPr>
        <p:txBody>
          <a:bodyPr wrap="square" rtlCol="0">
            <a:spAutoFit/>
          </a:bodyPr>
          <a:lstStyle/>
          <a:p>
            <a:r>
              <a:rPr lang="en-GB" sz="1100" b="0" dirty="0">
                <a:solidFill>
                  <a:schemeClr val="tx2"/>
                </a:solidFill>
              </a:rPr>
              <a:t>Source: </a:t>
            </a:r>
            <a:r>
              <a:rPr lang="en-GB" sz="1100" dirty="0">
                <a:solidFill>
                  <a:schemeClr val="tx2"/>
                </a:solidFill>
              </a:rPr>
              <a:t>UNITAR, 2016</a:t>
            </a:r>
            <a:endParaRPr lang="fr-CH" sz="1100" dirty="0">
              <a:solidFill>
                <a:schemeClr val="tx2"/>
              </a:solidFill>
            </a:endParaRPr>
          </a:p>
          <a:p>
            <a:endParaRPr lang="en-GB" sz="1100" dirty="0">
              <a:solidFill>
                <a:schemeClr val="tx2"/>
              </a:solidFill>
            </a:endParaRPr>
          </a:p>
        </p:txBody>
      </p:sp>
      <p:pic>
        <p:nvPicPr>
          <p:cNvPr id="1026" name="Picture 2"/>
          <p:cNvPicPr>
            <a:picLocks noChangeAspect="1" noChangeArrowheads="1"/>
          </p:cNvPicPr>
          <p:nvPr/>
        </p:nvPicPr>
        <p:blipFill>
          <a:blip r:embed="rId3" cstate="print"/>
          <a:srcRect/>
          <a:stretch>
            <a:fillRect/>
          </a:stretch>
        </p:blipFill>
        <p:spPr bwMode="auto">
          <a:xfrm>
            <a:off x="1187624" y="1556792"/>
            <a:ext cx="7018803" cy="4608512"/>
          </a:xfrm>
          <a:prstGeom prst="rect">
            <a:avLst/>
          </a:prstGeom>
          <a:noFill/>
          <a:ln w="9525">
            <a:noFill/>
            <a:miter lim="800000"/>
            <a:headEnd/>
            <a:tailEnd/>
          </a:ln>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38864"/>
            <a:ext cx="7776000" cy="617928"/>
          </a:xfrm>
        </p:spPr>
        <p:txBody>
          <a:bodyPr/>
          <a:lstStyle/>
          <a:p>
            <a:r>
              <a:rPr lang="fr-CH" sz="2800" dirty="0"/>
              <a:t>From formulation to implementation</a:t>
            </a:r>
            <a:endParaRPr lang="en-GB" sz="2800" dirty="0"/>
          </a:p>
        </p:txBody>
      </p:sp>
      <p:sp>
        <p:nvSpPr>
          <p:cNvPr id="3" name="Date Placeholder 2"/>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5" name="Footer Placeholder 4"/>
          <p:cNvSpPr>
            <a:spLocks noGrp="1"/>
          </p:cNvSpPr>
          <p:nvPr>
            <p:ph type="ftr" sz="quarter" idx="10"/>
          </p:nvPr>
        </p:nvSpPr>
        <p:spPr/>
        <p:txBody>
          <a:bodyPr/>
          <a:lstStyle/>
          <a:p>
            <a:r>
              <a:rPr lang="en-GB"/>
              <a:t>NAP country-level training</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7814621"/>
              </p:ext>
            </p:extLst>
          </p:nvPr>
        </p:nvGraphicFramePr>
        <p:xfrm>
          <a:off x="467543" y="1700808"/>
          <a:ext cx="7987612" cy="4664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589689" y="1700806"/>
            <a:ext cx="2807448" cy="523220"/>
          </a:xfrm>
          <a:prstGeom prst="rect">
            <a:avLst/>
          </a:prstGeom>
          <a:noFill/>
        </p:spPr>
        <p:txBody>
          <a:bodyPr wrap="square" rtlCol="0">
            <a:spAutoFit/>
          </a:bodyPr>
          <a:lstStyle/>
          <a:p>
            <a:r>
              <a:rPr lang="fr-CH" sz="1400" b="1" dirty="0">
                <a:solidFill>
                  <a:schemeClr val="tx2"/>
                </a:solidFill>
              </a:rPr>
              <a:t>Elements A and B of NAP Technical Guidelines</a:t>
            </a:r>
            <a:endParaRPr lang="en-GB" sz="1400" b="1" dirty="0" err="1">
              <a:solidFill>
                <a:schemeClr val="tx2"/>
              </a:solidFill>
            </a:endParaRPr>
          </a:p>
        </p:txBody>
      </p:sp>
      <p:sp>
        <p:nvSpPr>
          <p:cNvPr id="8" name="TextBox 7"/>
          <p:cNvSpPr txBox="1"/>
          <p:nvPr/>
        </p:nvSpPr>
        <p:spPr>
          <a:xfrm>
            <a:off x="6660232" y="3709726"/>
            <a:ext cx="2483768" cy="523220"/>
          </a:xfrm>
          <a:prstGeom prst="rect">
            <a:avLst/>
          </a:prstGeom>
          <a:noFill/>
        </p:spPr>
        <p:txBody>
          <a:bodyPr wrap="square" rtlCol="0">
            <a:spAutoFit/>
          </a:bodyPr>
          <a:lstStyle/>
          <a:p>
            <a:r>
              <a:rPr lang="fr-CH" sz="1400" b="1" dirty="0">
                <a:solidFill>
                  <a:schemeClr val="tx2"/>
                </a:solidFill>
              </a:rPr>
              <a:t>Element C of NAP Technical Guidelines</a:t>
            </a:r>
            <a:endParaRPr lang="en-GB" sz="1400" b="1" dirty="0" err="1">
              <a:solidFill>
                <a:schemeClr val="tx2"/>
              </a:solidFill>
            </a:endParaRPr>
          </a:p>
        </p:txBody>
      </p:sp>
      <p:sp>
        <p:nvSpPr>
          <p:cNvPr id="9" name="TextBox 8"/>
          <p:cNvSpPr txBox="1"/>
          <p:nvPr/>
        </p:nvSpPr>
        <p:spPr>
          <a:xfrm>
            <a:off x="5531673" y="5826658"/>
            <a:ext cx="2424704" cy="523220"/>
          </a:xfrm>
          <a:prstGeom prst="rect">
            <a:avLst/>
          </a:prstGeom>
          <a:noFill/>
        </p:spPr>
        <p:txBody>
          <a:bodyPr wrap="square" rtlCol="0">
            <a:spAutoFit/>
          </a:bodyPr>
          <a:lstStyle/>
          <a:p>
            <a:r>
              <a:rPr lang="fr-CH" sz="1400" b="1" dirty="0">
                <a:solidFill>
                  <a:schemeClr val="tx2"/>
                </a:solidFill>
              </a:rPr>
              <a:t>Element D of NAP Technical Guidelines</a:t>
            </a:r>
            <a:endParaRPr lang="en-GB" sz="1400" b="1" dirty="0" err="1">
              <a:solidFill>
                <a:schemeClr val="tx2"/>
              </a:solidFill>
            </a:endParaRPr>
          </a:p>
        </p:txBody>
      </p:sp>
      <p:sp>
        <p:nvSpPr>
          <p:cNvPr id="10" name="TextBox 9"/>
          <p:cNvSpPr txBox="1"/>
          <p:nvPr/>
        </p:nvSpPr>
        <p:spPr>
          <a:xfrm>
            <a:off x="359957" y="3636178"/>
            <a:ext cx="2339752" cy="523220"/>
          </a:xfrm>
          <a:prstGeom prst="rect">
            <a:avLst/>
          </a:prstGeom>
          <a:noFill/>
        </p:spPr>
        <p:txBody>
          <a:bodyPr wrap="square" rtlCol="0">
            <a:spAutoFit/>
          </a:bodyPr>
          <a:lstStyle/>
          <a:p>
            <a:r>
              <a:rPr lang="fr-CH" sz="1400" b="1" dirty="0">
                <a:solidFill>
                  <a:schemeClr val="tx2"/>
                </a:solidFill>
              </a:rPr>
              <a:t>Element D of NAP Technical Guidelines</a:t>
            </a:r>
            <a:endParaRPr lang="en-GB" sz="1400" b="1" dirty="0" err="1">
              <a:solidFill>
                <a:schemeClr val="tx2"/>
              </a:solidFill>
            </a:endParaRPr>
          </a:p>
        </p:txBody>
      </p:sp>
      <p:sp>
        <p:nvSpPr>
          <p:cNvPr id="11" name="TextBox 10"/>
          <p:cNvSpPr txBox="1"/>
          <p:nvPr/>
        </p:nvSpPr>
        <p:spPr>
          <a:xfrm>
            <a:off x="3417233" y="3617392"/>
            <a:ext cx="2088232" cy="830997"/>
          </a:xfrm>
          <a:prstGeom prst="rect">
            <a:avLst/>
          </a:prstGeom>
          <a:noFill/>
        </p:spPr>
        <p:txBody>
          <a:bodyPr wrap="square" rtlCol="0">
            <a:spAutoFit/>
          </a:bodyPr>
          <a:lstStyle/>
          <a:p>
            <a:pPr algn="ctr"/>
            <a:r>
              <a:rPr lang="en-GB" sz="2400" b="1" dirty="0">
                <a:solidFill>
                  <a:schemeClr val="accent3">
                    <a:lumMod val="75000"/>
                  </a:schemeClr>
                </a:solidFill>
              </a:rPr>
              <a:t>The budget cycle</a:t>
            </a:r>
          </a:p>
        </p:txBody>
      </p:sp>
    </p:spTree>
    <p:extLst>
      <p:ext uri="{BB962C8B-B14F-4D97-AF65-F5344CB8AC3E}">
        <p14:creationId xmlns:p14="http://schemas.microsoft.com/office/powerpoint/2010/main" val="12070103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916832"/>
            <a:ext cx="7343952" cy="1440160"/>
          </a:xfrm>
        </p:spPr>
        <p:txBody>
          <a:bodyPr/>
          <a:lstStyle/>
          <a:p>
            <a:r>
              <a:rPr lang="fr-CH" sz="2800" dirty="0" err="1"/>
              <a:t>Exercise</a:t>
            </a:r>
            <a:r>
              <a:rPr lang="fr-CH" sz="2800" dirty="0"/>
              <a:t>/Case </a:t>
            </a:r>
            <a:r>
              <a:rPr lang="fr-CH" sz="2800" dirty="0" err="1"/>
              <a:t>study</a:t>
            </a:r>
            <a:r>
              <a:rPr lang="fr-CH" sz="2800" dirty="0"/>
              <a:t>:</a:t>
            </a:r>
            <a:br>
              <a:rPr lang="fr-CH" sz="2800" dirty="0"/>
            </a:br>
            <a:r>
              <a:rPr lang="fr-CH" sz="2800" dirty="0"/>
              <a:t/>
            </a:r>
            <a:br>
              <a:rPr lang="fr-CH" sz="2800" dirty="0"/>
            </a:br>
            <a:r>
              <a:rPr lang="fr-CH" sz="2800" dirty="0"/>
              <a:t>Identifying NAP implementation challenges</a:t>
            </a:r>
            <a:br>
              <a:rPr lang="fr-CH" sz="2800" dirty="0"/>
            </a:br>
            <a:r>
              <a:rPr lang="fr-CH" dirty="0"/>
              <a:t/>
            </a:r>
            <a:br>
              <a:rPr lang="fr-CH" dirty="0"/>
            </a:br>
            <a:r>
              <a:rPr lang="fr-CH" dirty="0"/>
              <a:t/>
            </a:r>
            <a:br>
              <a:rPr lang="fr-CH" dirty="0"/>
            </a:br>
            <a:r>
              <a:rPr lang="fr-CH" dirty="0"/>
              <a:t/>
            </a:r>
            <a:br>
              <a:rPr lang="fr-CH" dirty="0"/>
            </a:br>
            <a:r>
              <a:rPr lang="fr-CH" dirty="0"/>
              <a:t/>
            </a:r>
            <a:br>
              <a:rPr lang="fr-CH" dirty="0"/>
            </a:br>
            <a:r>
              <a:rPr lang="fr-CH" dirty="0"/>
              <a:t/>
            </a:r>
            <a:br>
              <a:rPr lang="fr-CH" dirty="0"/>
            </a:br>
            <a:endParaRPr lang="fr-CH" dirty="0"/>
          </a:p>
        </p:txBody>
      </p:sp>
      <p:sp>
        <p:nvSpPr>
          <p:cNvPr id="3" name="Date Placeholder 2"/>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5" name="Footer Placeholder 4"/>
          <p:cNvSpPr>
            <a:spLocks noGrp="1"/>
          </p:cNvSpPr>
          <p:nvPr>
            <p:ph type="ftr" sz="quarter" idx="10"/>
          </p:nvPr>
        </p:nvSpPr>
        <p:spPr/>
        <p:txBody>
          <a:bodyPr/>
          <a:lstStyle/>
          <a:p>
            <a:r>
              <a:rPr lang="en-GB"/>
              <a:t>NAP country-level training</a:t>
            </a:r>
            <a:endParaRPr lang="en-GB" dirty="0"/>
          </a:p>
        </p:txBody>
      </p:sp>
    </p:spTree>
    <p:extLst>
      <p:ext uri="{BB962C8B-B14F-4D97-AF65-F5344CB8AC3E}">
        <p14:creationId xmlns:p14="http://schemas.microsoft.com/office/powerpoint/2010/main" val="13141348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251520" y="1082880"/>
            <a:ext cx="8892480" cy="617928"/>
          </a:xfrm>
        </p:spPr>
        <p:txBody>
          <a:bodyPr/>
          <a:lstStyle/>
          <a:p>
            <a:r>
              <a:rPr lang="en-US" dirty="0"/>
              <a:t>A case study on </a:t>
            </a:r>
            <a:r>
              <a:rPr lang="fr-CH" dirty="0"/>
              <a:t>NAP implementation challenges </a:t>
            </a:r>
            <a:r>
              <a:rPr lang="en-US" dirty="0"/>
              <a:t>(the baseline)</a:t>
            </a:r>
            <a:r>
              <a:rPr lang="fr-CH" dirty="0"/>
              <a:t/>
            </a:r>
            <a:br>
              <a:rPr lang="fr-CH" dirty="0"/>
            </a:br>
            <a:r>
              <a:rPr lang="fr-CH" dirty="0"/>
              <a:t/>
            </a:r>
            <a:br>
              <a:rPr lang="fr-CH" dirty="0"/>
            </a:br>
            <a:r>
              <a:rPr lang="en-US" dirty="0"/>
              <a:t/>
            </a:r>
            <a:br>
              <a:rPr lang="en-US" dirty="0"/>
            </a:br>
            <a:r>
              <a:rPr lang="en-US" dirty="0"/>
              <a:t/>
            </a:r>
            <a:br>
              <a:rPr lang="en-US" dirty="0"/>
            </a:br>
            <a:r>
              <a:rPr lang="en-US" dirty="0"/>
              <a:t/>
            </a:r>
            <a:br>
              <a:rPr lang="en-US" dirty="0"/>
            </a:br>
            <a:endParaRPr lang="en-GB" altLang="de-DE" dirty="0">
              <a:solidFill>
                <a:schemeClr val="accent3"/>
              </a:solidFill>
            </a:endParaRPr>
          </a:p>
        </p:txBody>
      </p:sp>
      <p:sp>
        <p:nvSpPr>
          <p:cNvPr id="8" name="TextBox 7"/>
          <p:cNvSpPr txBox="1"/>
          <p:nvPr/>
        </p:nvSpPr>
        <p:spPr>
          <a:xfrm>
            <a:off x="899592" y="2712110"/>
            <a:ext cx="5472608" cy="1777410"/>
          </a:xfrm>
          <a:prstGeom prst="rect">
            <a:avLst/>
          </a:prstGeom>
          <a:noFill/>
        </p:spPr>
        <p:txBody>
          <a:bodyPr wrap="square" rtlCol="0">
            <a:spAutoFit/>
          </a:bodyPr>
          <a:lstStyle/>
          <a:p>
            <a:pPr>
              <a:lnSpc>
                <a:spcPct val="150000"/>
              </a:lnSpc>
            </a:pPr>
            <a:endParaRPr lang="de-DE" sz="1900" dirty="0">
              <a:solidFill>
                <a:schemeClr val="tx2"/>
              </a:solidFill>
            </a:endParaRPr>
          </a:p>
          <a:p>
            <a:pPr>
              <a:lnSpc>
                <a:spcPct val="150000"/>
              </a:lnSpc>
            </a:pPr>
            <a:endParaRPr lang="de-DE" dirty="0">
              <a:solidFill>
                <a:schemeClr val="tx2"/>
              </a:solidFill>
            </a:endParaRPr>
          </a:p>
          <a:p>
            <a:pPr>
              <a:lnSpc>
                <a:spcPct val="150000"/>
              </a:lnSpc>
            </a:pPr>
            <a:endParaRPr lang="de-DE" dirty="0">
              <a:solidFill>
                <a:schemeClr val="tx2"/>
              </a:solidFill>
            </a:endParaRPr>
          </a:p>
          <a:p>
            <a:pPr>
              <a:lnSpc>
                <a:spcPct val="150000"/>
              </a:lnSpc>
            </a:pPr>
            <a:endParaRPr lang="de-DE" dirty="0">
              <a:solidFill>
                <a:schemeClr val="tx2"/>
              </a:solidFill>
            </a:endParaRPr>
          </a:p>
        </p:txBody>
      </p:sp>
      <p:sp>
        <p:nvSpPr>
          <p:cNvPr id="6" name="Titel 1"/>
          <p:cNvSpPr txBox="1">
            <a:spLocks/>
          </p:cNvSpPr>
          <p:nvPr/>
        </p:nvSpPr>
        <p:spPr bwMode="auto">
          <a:xfrm>
            <a:off x="899592" y="2852936"/>
            <a:ext cx="3528392"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b="0" i="0" u="none" strike="noStrike" kern="0" cap="none" spc="0" normalizeH="0" baseline="0" noProof="0" dirty="0">
                <a:ln>
                  <a:noFill/>
                </a:ln>
                <a:solidFill>
                  <a:schemeClr val="accent3"/>
                </a:solidFill>
                <a:effectLst/>
                <a:uLnTx/>
                <a:uFillTx/>
                <a:latin typeface="+mj-lt"/>
                <a:ea typeface="+mj-ea"/>
                <a:cs typeface="+mj-cs"/>
              </a:rPr>
              <a:t/>
            </a:r>
            <a:br>
              <a:rPr kumimoji="0" lang="fr-CH" b="0" i="0" u="none" strike="noStrike" kern="0" cap="none" spc="0" normalizeH="0" baseline="0" noProof="0" dirty="0">
                <a:ln>
                  <a:noFill/>
                </a:ln>
                <a:solidFill>
                  <a:schemeClr val="accent3"/>
                </a:solidFill>
                <a:effectLst/>
                <a:uLnTx/>
                <a:uFillTx/>
                <a:latin typeface="+mj-lt"/>
                <a:ea typeface="+mj-ea"/>
                <a:cs typeface="+mj-cs"/>
              </a:rPr>
            </a:br>
            <a:r>
              <a:rPr kumimoji="0" lang="fr-CH" sz="2400" b="0" i="0" u="none" strike="noStrike" kern="0" cap="none" spc="0" normalizeH="0" baseline="0" noProof="0" dirty="0">
                <a:ln>
                  <a:noFill/>
                </a:ln>
                <a:solidFill>
                  <a:schemeClr val="accent3"/>
                </a:solidFill>
                <a:effectLst/>
                <a:uLnTx/>
                <a:uFillTx/>
                <a:latin typeface="+mj-lt"/>
                <a:ea typeface="+mj-ea"/>
                <a:cs typeface="+mj-cs"/>
              </a:rPr>
              <a:t/>
            </a:r>
            <a:br>
              <a:rPr kumimoji="0" lang="fr-CH" sz="2400" b="0" i="0" u="none" strike="noStrike" kern="0" cap="none" spc="0" normalizeH="0" baseline="0" noProof="0" dirty="0">
                <a:ln>
                  <a:noFill/>
                </a:ln>
                <a:solidFill>
                  <a:schemeClr val="accent3"/>
                </a:solidFill>
                <a:effectLst/>
                <a:uLnTx/>
                <a:uFillTx/>
                <a:latin typeface="+mj-lt"/>
                <a:ea typeface="+mj-ea"/>
                <a:cs typeface="+mj-cs"/>
              </a:rPr>
            </a:br>
            <a:r>
              <a:rPr kumimoji="0" lang="en-US" sz="2400" b="0" i="0" u="none" strike="noStrike" kern="0" cap="none" spc="0" normalizeH="0" baseline="0" noProof="0" dirty="0">
                <a:ln>
                  <a:noFill/>
                </a:ln>
                <a:solidFill>
                  <a:schemeClr val="accent3"/>
                </a:solidFill>
                <a:effectLst/>
                <a:uLnTx/>
                <a:uFillTx/>
                <a:latin typeface="+mj-lt"/>
                <a:ea typeface="+mj-ea"/>
                <a:cs typeface="+mj-cs"/>
              </a:rPr>
              <a:t/>
            </a:r>
            <a:br>
              <a:rPr kumimoji="0" lang="en-US" sz="2400" b="0" i="0" u="none" strike="noStrike" kern="0" cap="none" spc="0" normalizeH="0" baseline="0" noProof="0" dirty="0">
                <a:ln>
                  <a:noFill/>
                </a:ln>
                <a:solidFill>
                  <a:schemeClr val="accent3"/>
                </a:solidFill>
                <a:effectLst/>
                <a:uLnTx/>
                <a:uFillTx/>
                <a:latin typeface="+mj-lt"/>
                <a:ea typeface="+mj-ea"/>
                <a:cs typeface="+mj-cs"/>
              </a:rPr>
            </a:br>
            <a:r>
              <a:rPr kumimoji="0" lang="en-US" sz="2400" b="0" i="0" u="none" strike="noStrike" kern="0" cap="none" spc="0" normalizeH="0" baseline="0" noProof="0" dirty="0">
                <a:ln>
                  <a:noFill/>
                </a:ln>
                <a:solidFill>
                  <a:schemeClr val="accent3"/>
                </a:solidFill>
                <a:effectLst/>
                <a:uLnTx/>
                <a:uFillTx/>
                <a:latin typeface="+mj-lt"/>
                <a:ea typeface="+mj-ea"/>
                <a:cs typeface="+mj-cs"/>
              </a:rPr>
              <a:t/>
            </a:r>
            <a:br>
              <a:rPr kumimoji="0" lang="en-US" sz="2400" b="0" i="0" u="none" strike="noStrike" kern="0" cap="none" spc="0" normalizeH="0" baseline="0" noProof="0" dirty="0">
                <a:ln>
                  <a:noFill/>
                </a:ln>
                <a:solidFill>
                  <a:schemeClr val="accent3"/>
                </a:solidFill>
                <a:effectLst/>
                <a:uLnTx/>
                <a:uFillTx/>
                <a:latin typeface="+mj-lt"/>
                <a:ea typeface="+mj-ea"/>
                <a:cs typeface="+mj-cs"/>
              </a:rPr>
            </a:br>
            <a:r>
              <a:rPr kumimoji="0" lang="en-US" sz="2400" b="0" i="0" u="none" strike="noStrike" kern="0" cap="none" spc="0" normalizeH="0" baseline="0" noProof="0" dirty="0">
                <a:ln>
                  <a:noFill/>
                </a:ln>
                <a:solidFill>
                  <a:schemeClr val="accent3"/>
                </a:solidFill>
                <a:effectLst/>
                <a:uLnTx/>
                <a:uFillTx/>
                <a:latin typeface="+mj-lt"/>
                <a:ea typeface="+mj-ea"/>
                <a:cs typeface="+mj-cs"/>
              </a:rPr>
              <a:t/>
            </a:r>
            <a:br>
              <a:rPr kumimoji="0" lang="en-US" sz="2400" b="0" i="0" u="none" strike="noStrike" kern="0" cap="none" spc="0" normalizeH="0" baseline="0" noProof="0" dirty="0">
                <a:ln>
                  <a:noFill/>
                </a:ln>
                <a:solidFill>
                  <a:schemeClr val="accent3"/>
                </a:solidFill>
                <a:effectLst/>
                <a:uLnTx/>
                <a:uFillTx/>
                <a:latin typeface="+mj-lt"/>
                <a:ea typeface="+mj-ea"/>
                <a:cs typeface="+mj-cs"/>
              </a:rPr>
            </a:br>
            <a:endParaRPr kumimoji="0" lang="en-GB" altLang="de-DE" sz="2400" b="0" i="0" u="none" strike="noStrike" kern="0" cap="none" spc="0" normalizeH="0" baseline="0" noProof="0" dirty="0">
              <a:ln>
                <a:noFill/>
              </a:ln>
              <a:solidFill>
                <a:schemeClr val="accent3"/>
              </a:solidFill>
              <a:effectLst/>
              <a:uLnTx/>
              <a:uFillTx/>
              <a:latin typeface="+mj-lt"/>
              <a:ea typeface="+mj-ea"/>
              <a:cs typeface="+mj-cs"/>
            </a:endParaRPr>
          </a:p>
        </p:txBody>
      </p:sp>
      <p:pic>
        <p:nvPicPr>
          <p:cNvPr id="7" name="To prevent the worst from happening- MALAWI (English).mp4">
            <a:hlinkClick r:id="" action="ppaction://media"/>
          </p:cNvPr>
          <p:cNvPicPr>
            <a:picLocks noRot="1" noChangeAspect="1"/>
          </p:cNvPicPr>
          <p:nvPr>
            <a:videoFile r:link="rId1"/>
          </p:nvPr>
        </p:nvPicPr>
        <p:blipFill>
          <a:blip r:embed="rId4" cstate="print"/>
          <a:stretch>
            <a:fillRect/>
          </a:stretch>
        </p:blipFill>
        <p:spPr>
          <a:xfrm>
            <a:off x="2051720" y="1916832"/>
            <a:ext cx="4968552" cy="374441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980176" y="5806425"/>
            <a:ext cx="4176000" cy="430887"/>
          </a:xfrm>
          <a:prstGeom prst="rect">
            <a:avLst/>
          </a:prstGeom>
          <a:noFill/>
        </p:spPr>
        <p:txBody>
          <a:bodyPr wrap="square" rtlCol="0">
            <a:spAutoFit/>
          </a:bodyPr>
          <a:lstStyle/>
          <a:p>
            <a:r>
              <a:rPr lang="en-GB" sz="1100" b="0" dirty="0">
                <a:solidFill>
                  <a:schemeClr val="tx2"/>
                </a:solidFill>
              </a:rPr>
              <a:t>Source: </a:t>
            </a:r>
            <a:r>
              <a:rPr lang="en-GB" sz="1100" dirty="0">
                <a:solidFill>
                  <a:schemeClr val="tx2"/>
                </a:solidFill>
              </a:rPr>
              <a:t>Finnish Red Cross, 2014</a:t>
            </a:r>
            <a:endParaRPr lang="fr-CH" sz="1100" dirty="0">
              <a:solidFill>
                <a:schemeClr val="tx2"/>
              </a:solidFill>
            </a:endParaRPr>
          </a:p>
          <a:p>
            <a:endParaRPr lang="en-GB" sz="1100" dirty="0">
              <a:solidFill>
                <a:schemeClr val="tx2"/>
              </a:solidFill>
            </a:endParaRPr>
          </a:p>
        </p:txBody>
      </p:sp>
    </p:spTree>
    <p:extLst>
      <p:ext uri="{BB962C8B-B14F-4D97-AF65-F5344CB8AC3E}">
        <p14:creationId xmlns:p14="http://schemas.microsoft.com/office/powerpoint/2010/main" val="606840973"/>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216024" y="1010872"/>
            <a:ext cx="8820472" cy="617928"/>
          </a:xfrm>
        </p:spPr>
        <p:txBody>
          <a:bodyPr/>
          <a:lstStyle/>
          <a:p>
            <a:r>
              <a:rPr lang="en-GB" altLang="de-DE" dirty="0">
                <a:solidFill>
                  <a:schemeClr val="accent3"/>
                </a:solidFill>
              </a:rPr>
              <a:t>Case study on </a:t>
            </a:r>
            <a:r>
              <a:rPr lang="fr-CH" dirty="0"/>
              <a:t>NAP implementation challenges</a:t>
            </a:r>
            <a:r>
              <a:rPr lang="en-GB" altLang="de-DE" dirty="0">
                <a:solidFill>
                  <a:schemeClr val="accent3"/>
                </a:solidFill>
              </a:rPr>
              <a:t>: the response</a:t>
            </a:r>
          </a:p>
        </p:txBody>
      </p:sp>
      <p:sp>
        <p:nvSpPr>
          <p:cNvPr id="3" name="Inhaltsplatzhalter 2"/>
          <p:cNvSpPr>
            <a:spLocks noGrp="1"/>
          </p:cNvSpPr>
          <p:nvPr>
            <p:ph idx="1"/>
          </p:nvPr>
        </p:nvSpPr>
        <p:spPr>
          <a:xfrm>
            <a:off x="323528" y="2348880"/>
            <a:ext cx="3960440" cy="4608512"/>
          </a:xfrm>
        </p:spPr>
        <p:txBody>
          <a:bodyPr/>
          <a:lstStyle/>
          <a:p>
            <a:pPr marL="285750" indent="-285750">
              <a:lnSpc>
                <a:spcPct val="150000"/>
              </a:lnSpc>
              <a:buFont typeface="Arial" panose="020B0604020202020204" pitchFamily="34" charset="0"/>
              <a:buChar char="•"/>
            </a:pPr>
            <a:r>
              <a:rPr lang="de-DE" dirty="0"/>
              <a:t>Established (2012) through </a:t>
            </a:r>
            <a:r>
              <a:rPr lang="de-DE" kern="1200" dirty="0">
                <a:solidFill>
                  <a:schemeClr val="accent3"/>
                </a:solidFill>
              </a:rPr>
              <a:t>National Climate Change Programme</a:t>
            </a:r>
          </a:p>
          <a:p>
            <a:pPr marL="285750" indent="-285750">
              <a:lnSpc>
                <a:spcPct val="150000"/>
              </a:lnSpc>
              <a:buFont typeface="Arial" panose="020B0604020202020204" pitchFamily="34" charset="0"/>
              <a:buChar char="•"/>
            </a:pPr>
            <a:r>
              <a:rPr lang="de-DE" dirty="0"/>
              <a:t>To </a:t>
            </a:r>
            <a:r>
              <a:rPr lang="de-DE" kern="1200" dirty="0">
                <a:solidFill>
                  <a:schemeClr val="accent3"/>
                </a:solidFill>
              </a:rPr>
              <a:t>disseminate</a:t>
            </a:r>
            <a:r>
              <a:rPr lang="de-DE" dirty="0"/>
              <a:t> daily and seasonal weather forecasts tailored to local needs</a:t>
            </a:r>
            <a:endParaRPr lang="de-DE" dirty="0">
              <a:solidFill>
                <a:schemeClr val="tx1"/>
              </a:solidFill>
            </a:endParaRPr>
          </a:p>
          <a:p>
            <a:pPr marL="285750" indent="-285750">
              <a:lnSpc>
                <a:spcPct val="150000"/>
              </a:lnSpc>
              <a:buFont typeface="Arial" panose="020B0604020202020204" pitchFamily="34" charset="0"/>
              <a:buChar char="•"/>
            </a:pPr>
            <a:r>
              <a:rPr lang="de-DE" dirty="0"/>
              <a:t>To provide </a:t>
            </a:r>
            <a:r>
              <a:rPr lang="de-DE" kern="1200" dirty="0">
                <a:solidFill>
                  <a:schemeClr val="accent3"/>
                </a:solidFill>
              </a:rPr>
              <a:t>local awareness</a:t>
            </a:r>
            <a:endParaRPr lang="de-DE" dirty="0"/>
          </a:p>
          <a:p>
            <a:pPr>
              <a:lnSpc>
                <a:spcPct val="150000"/>
              </a:lnSpc>
            </a:pPr>
            <a:endParaRPr lang="de-DE" dirty="0"/>
          </a:p>
        </p:txBody>
      </p:sp>
      <p:sp>
        <p:nvSpPr>
          <p:cNvPr id="6" name="Titel 1"/>
          <p:cNvSpPr txBox="1">
            <a:spLocks/>
          </p:cNvSpPr>
          <p:nvPr/>
        </p:nvSpPr>
        <p:spPr bwMode="auto">
          <a:xfrm>
            <a:off x="323528" y="2154088"/>
            <a:ext cx="8820472"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de-DE" sz="2400" b="0" i="0" u="none" strike="noStrike" kern="0" cap="none" spc="0" normalizeH="0" baseline="0" noProof="0" dirty="0">
              <a:ln>
                <a:noFill/>
              </a:ln>
              <a:solidFill>
                <a:schemeClr val="accent3"/>
              </a:solidFill>
              <a:effectLst/>
              <a:uLnTx/>
              <a:uFillTx/>
              <a:latin typeface="+mj-lt"/>
              <a:ea typeface="+mj-ea"/>
              <a:cs typeface="+mj-cs"/>
            </a:endParaRPr>
          </a:p>
        </p:txBody>
      </p:sp>
      <p:sp>
        <p:nvSpPr>
          <p:cNvPr id="9" name="Titel 1"/>
          <p:cNvSpPr txBox="1">
            <a:spLocks/>
          </p:cNvSpPr>
          <p:nvPr/>
        </p:nvSpPr>
        <p:spPr bwMode="auto">
          <a:xfrm>
            <a:off x="323528" y="2060848"/>
            <a:ext cx="8820472"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de-DE" sz="2400" b="0" i="0" u="none" strike="noStrike" kern="0" cap="none" spc="0" normalizeH="0" baseline="0" noProof="0" dirty="0">
              <a:ln>
                <a:noFill/>
              </a:ln>
              <a:solidFill>
                <a:schemeClr val="accent3"/>
              </a:solidFill>
              <a:effectLst/>
              <a:uLnTx/>
              <a:uFillTx/>
              <a:latin typeface="+mj-lt"/>
              <a:ea typeface="+mj-ea"/>
              <a:cs typeface="+mj-cs"/>
            </a:endParaRPr>
          </a:p>
        </p:txBody>
      </p:sp>
      <p:pic>
        <p:nvPicPr>
          <p:cNvPr id="1027" name="Picture 3" descr="F:\Backup 23_08_12\UNITAR\03_NAP\14_KNOWLEDGE_PRODUCTS\01_SKILLS_ASSESSMENT_FRAMEWORK\01_PICTURES\cq5dam.web.540.390.jpeg"/>
          <p:cNvPicPr>
            <a:picLocks noChangeAspect="1" noChangeArrowheads="1"/>
          </p:cNvPicPr>
          <p:nvPr/>
        </p:nvPicPr>
        <p:blipFill>
          <a:blip r:embed="rId3" cstate="print"/>
          <a:srcRect/>
          <a:stretch>
            <a:fillRect/>
          </a:stretch>
        </p:blipFill>
        <p:spPr bwMode="auto">
          <a:xfrm>
            <a:off x="4211960" y="2420888"/>
            <a:ext cx="4900042" cy="3858766"/>
          </a:xfrm>
          <a:prstGeom prst="rect">
            <a:avLst/>
          </a:prstGeom>
          <a:noFill/>
        </p:spPr>
      </p:pic>
      <p:sp>
        <p:nvSpPr>
          <p:cNvPr id="8" name="Titel 1"/>
          <p:cNvSpPr txBox="1">
            <a:spLocks/>
          </p:cNvSpPr>
          <p:nvPr/>
        </p:nvSpPr>
        <p:spPr bwMode="auto">
          <a:xfrm>
            <a:off x="368424" y="1442920"/>
            <a:ext cx="8820472"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de-DE" sz="2400" b="0" i="0" u="none" strike="noStrike" kern="0" cap="none" spc="0" normalizeH="0" baseline="0" noProof="0" dirty="0">
                <a:ln>
                  <a:noFill/>
                </a:ln>
                <a:solidFill>
                  <a:schemeClr val="accent3"/>
                </a:solidFill>
                <a:effectLst/>
                <a:uLnTx/>
                <a:uFillTx/>
                <a:latin typeface="+mj-lt"/>
                <a:ea typeface="+mj-ea"/>
                <a:cs typeface="+mj-cs"/>
              </a:rPr>
              <a:t> </a:t>
            </a:r>
          </a:p>
        </p:txBody>
      </p:sp>
      <p:sp>
        <p:nvSpPr>
          <p:cNvPr id="10" name="Rectangle 9"/>
          <p:cNvSpPr/>
          <p:nvPr/>
        </p:nvSpPr>
        <p:spPr>
          <a:xfrm>
            <a:off x="311279" y="1625025"/>
            <a:ext cx="4185761" cy="456535"/>
          </a:xfrm>
          <a:prstGeom prst="rect">
            <a:avLst/>
          </a:prstGeom>
        </p:spPr>
        <p:txBody>
          <a:bodyPr wrap="none">
            <a:spAutoFit/>
          </a:bodyPr>
          <a:lstStyle/>
          <a:p>
            <a:pPr>
              <a:lnSpc>
                <a:spcPct val="150000"/>
              </a:lnSpc>
            </a:pPr>
            <a:r>
              <a:rPr lang="de-DE" b="1" dirty="0">
                <a:solidFill>
                  <a:schemeClr val="tx2"/>
                </a:solidFill>
              </a:rPr>
              <a:t>Climate Change Information Centres</a:t>
            </a:r>
          </a:p>
        </p:txBody>
      </p:sp>
      <p:sp>
        <p:nvSpPr>
          <p:cNvPr id="11" name="TextBox 10"/>
          <p:cNvSpPr txBox="1"/>
          <p:nvPr/>
        </p:nvSpPr>
        <p:spPr>
          <a:xfrm>
            <a:off x="4211960" y="6237312"/>
            <a:ext cx="4176000" cy="430887"/>
          </a:xfrm>
          <a:prstGeom prst="rect">
            <a:avLst/>
          </a:prstGeom>
          <a:noFill/>
        </p:spPr>
        <p:txBody>
          <a:bodyPr wrap="square" rtlCol="0">
            <a:spAutoFit/>
          </a:bodyPr>
          <a:lstStyle/>
          <a:p>
            <a:r>
              <a:rPr lang="en-GB" sz="1100" b="0" dirty="0">
                <a:solidFill>
                  <a:schemeClr val="tx2"/>
                </a:solidFill>
              </a:rPr>
              <a:t>Source: </a:t>
            </a:r>
            <a:r>
              <a:rPr lang="en-GB" sz="1100" dirty="0">
                <a:solidFill>
                  <a:schemeClr val="tx2"/>
                </a:solidFill>
              </a:rPr>
              <a:t>UNDP Malawi, 2014</a:t>
            </a:r>
            <a:endParaRPr lang="fr-CH" sz="1100" dirty="0">
              <a:solidFill>
                <a:schemeClr val="tx2"/>
              </a:solidFill>
            </a:endParaRPr>
          </a:p>
          <a:p>
            <a:endParaRPr lang="en-GB" sz="1100" dirty="0">
              <a:solidFill>
                <a:schemeClr val="tx2"/>
              </a:solidFill>
            </a:endParaRPr>
          </a:p>
        </p:txBody>
      </p:sp>
    </p:spTree>
    <p:extLst>
      <p:ext uri="{BB962C8B-B14F-4D97-AF65-F5344CB8AC3E}">
        <p14:creationId xmlns:p14="http://schemas.microsoft.com/office/powerpoint/2010/main" val="157161424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1802960"/>
            <a:ext cx="7776000" cy="617928"/>
          </a:xfrm>
        </p:spPr>
        <p:txBody>
          <a:bodyPr/>
          <a:lstStyle/>
          <a:p>
            <a:pPr algn="just">
              <a:lnSpc>
                <a:spcPct val="150000"/>
              </a:lnSpc>
            </a:pPr>
            <a:r>
              <a:rPr lang="en-GB" dirty="0"/>
              <a:t>Following an evaluation of the Climate Change Info Centres carried out in August 2014 by the government and UNDP, UNDP issued a Back to Office Report (</a:t>
            </a:r>
            <a:r>
              <a:rPr lang="en-GB" dirty="0" err="1"/>
              <a:t>BTOR</a:t>
            </a:r>
            <a:r>
              <a:rPr lang="en-GB" dirty="0"/>
              <a:t>).</a:t>
            </a:r>
          </a:p>
        </p:txBody>
      </p:sp>
      <p:sp>
        <p:nvSpPr>
          <p:cNvPr id="3" name="Date Placeholder 2"/>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5" name="Footer Placeholder 4"/>
          <p:cNvSpPr>
            <a:spLocks noGrp="1"/>
          </p:cNvSpPr>
          <p:nvPr>
            <p:ph type="ftr" sz="quarter" idx="10"/>
          </p:nvPr>
        </p:nvSpPr>
        <p:spPr/>
        <p:txBody>
          <a:bodyPr/>
          <a:lstStyle/>
          <a:p>
            <a:r>
              <a:rPr lang="en-GB"/>
              <a:t>NAP country-level training</a:t>
            </a:r>
            <a:endParaRPr lang="en-GB"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268760"/>
            <a:ext cx="7776000" cy="617928"/>
          </a:xfrm>
        </p:spPr>
        <p:txBody>
          <a:bodyPr/>
          <a:lstStyle/>
          <a:p>
            <a:r>
              <a:rPr lang="fr-CH" dirty="0"/>
              <a:t>Group work instructions (40 minutes):</a:t>
            </a:r>
          </a:p>
        </p:txBody>
      </p:sp>
      <p:sp>
        <p:nvSpPr>
          <p:cNvPr id="3" name="Date Placeholder 2"/>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4" name="Content Placeholder 3"/>
          <p:cNvSpPr>
            <a:spLocks noGrp="1"/>
          </p:cNvSpPr>
          <p:nvPr>
            <p:ph idx="1"/>
          </p:nvPr>
        </p:nvSpPr>
        <p:spPr>
          <a:xfrm>
            <a:off x="684000" y="2132856"/>
            <a:ext cx="7992456" cy="3816000"/>
          </a:xfrm>
        </p:spPr>
        <p:txBody>
          <a:bodyPr/>
          <a:lstStyle/>
          <a:p>
            <a:pPr>
              <a:lnSpc>
                <a:spcPct val="150000"/>
              </a:lnSpc>
              <a:buFont typeface="Arial" pitchFamily="34" charset="0"/>
              <a:buChar char="•"/>
            </a:pPr>
            <a:r>
              <a:rPr lang="fr-CH" dirty="0"/>
              <a:t> Break </a:t>
            </a:r>
            <a:r>
              <a:rPr lang="fr-CH" dirty="0" err="1"/>
              <a:t>into</a:t>
            </a:r>
            <a:r>
              <a:rPr lang="fr-CH" dirty="0"/>
              <a:t> groups of 5 people</a:t>
            </a:r>
          </a:p>
          <a:p>
            <a:pPr>
              <a:lnSpc>
                <a:spcPct val="150000"/>
              </a:lnSpc>
              <a:buFont typeface="Arial" pitchFamily="34" charset="0"/>
              <a:buChar char="•"/>
            </a:pPr>
            <a:r>
              <a:rPr lang="fr-CH" dirty="0"/>
              <a:t> </a:t>
            </a:r>
            <a:r>
              <a:rPr lang="fr-CH" dirty="0" err="1"/>
              <a:t>Individually</a:t>
            </a:r>
            <a:r>
              <a:rPr lang="fr-CH" dirty="0"/>
              <a:t> </a:t>
            </a:r>
            <a:r>
              <a:rPr lang="fr-CH" dirty="0" err="1"/>
              <a:t>read</a:t>
            </a:r>
            <a:r>
              <a:rPr lang="fr-CH" dirty="0"/>
              <a:t> the BTOR (5 minutes)</a:t>
            </a:r>
          </a:p>
          <a:p>
            <a:pPr>
              <a:lnSpc>
                <a:spcPct val="150000"/>
              </a:lnSpc>
              <a:buFont typeface="Arial" pitchFamily="34" charset="0"/>
              <a:buChar char="•"/>
            </a:pPr>
            <a:r>
              <a:rPr lang="fr-CH" dirty="0"/>
              <a:t> Identify and </a:t>
            </a:r>
            <a:r>
              <a:rPr lang="fr-CH" dirty="0" err="1"/>
              <a:t>highlight</a:t>
            </a:r>
            <a:r>
              <a:rPr lang="fr-CH" dirty="0"/>
              <a:t> the key challenges to </a:t>
            </a:r>
            <a:r>
              <a:rPr lang="fr-CH" dirty="0" err="1"/>
              <a:t>climate</a:t>
            </a:r>
            <a:r>
              <a:rPr lang="fr-CH" dirty="0"/>
              <a:t> centres implementation</a:t>
            </a:r>
          </a:p>
          <a:p>
            <a:pPr marL="95250" indent="-95250">
              <a:lnSpc>
                <a:spcPct val="150000"/>
              </a:lnSpc>
              <a:buFont typeface="Arial" pitchFamily="34" charset="0"/>
              <a:buChar char="•"/>
            </a:pPr>
            <a:r>
              <a:rPr lang="fr-CH" dirty="0"/>
              <a:t> </a:t>
            </a:r>
            <a:r>
              <a:rPr lang="fr-CH" dirty="0" err="1"/>
              <a:t>Within</a:t>
            </a:r>
            <a:r>
              <a:rPr lang="fr-CH" dirty="0"/>
              <a:t> </a:t>
            </a:r>
            <a:r>
              <a:rPr lang="fr-CH" dirty="0" err="1"/>
              <a:t>your</a:t>
            </a:r>
            <a:r>
              <a:rPr lang="fr-CH" dirty="0"/>
              <a:t> group </a:t>
            </a:r>
            <a:r>
              <a:rPr lang="fr-CH" dirty="0" err="1"/>
              <a:t>discuss</a:t>
            </a:r>
            <a:r>
              <a:rPr lang="fr-CH" dirty="0"/>
              <a:t> the challenges and possible solutions by </a:t>
            </a:r>
            <a:r>
              <a:rPr lang="fr-CH" dirty="0" err="1"/>
              <a:t>using</a:t>
            </a:r>
            <a:r>
              <a:rPr lang="fr-CH" dirty="0"/>
              <a:t> </a:t>
            </a:r>
            <a:r>
              <a:rPr lang="fr-CH" dirty="0" err="1"/>
              <a:t>Matrix</a:t>
            </a:r>
            <a:r>
              <a:rPr lang="fr-CH" dirty="0"/>
              <a:t> A</a:t>
            </a:r>
          </a:p>
          <a:p>
            <a:pPr marL="95250" indent="-95250">
              <a:lnSpc>
                <a:spcPct val="150000"/>
              </a:lnSpc>
              <a:buFont typeface="Arial" pitchFamily="34" charset="0"/>
              <a:buChar char="•"/>
            </a:pPr>
            <a:r>
              <a:rPr lang="fr-CH" dirty="0"/>
              <a:t> </a:t>
            </a:r>
            <a:r>
              <a:rPr lang="fr-CH" dirty="0" err="1"/>
              <a:t>Present</a:t>
            </a:r>
            <a:r>
              <a:rPr lang="fr-CH" dirty="0"/>
              <a:t> </a:t>
            </a:r>
            <a:r>
              <a:rPr lang="fr-CH" dirty="0" err="1"/>
              <a:t>your</a:t>
            </a:r>
            <a:r>
              <a:rPr lang="fr-CH" dirty="0"/>
              <a:t> </a:t>
            </a:r>
            <a:r>
              <a:rPr lang="fr-CH" dirty="0" err="1"/>
              <a:t>results</a:t>
            </a:r>
            <a:r>
              <a:rPr lang="fr-CH" dirty="0"/>
              <a:t> in </a:t>
            </a:r>
            <a:r>
              <a:rPr lang="fr-CH" dirty="0" err="1"/>
              <a:t>plenary</a:t>
            </a:r>
            <a:endParaRPr lang="fr-CH" dirty="0"/>
          </a:p>
        </p:txBody>
      </p:sp>
      <p:sp>
        <p:nvSpPr>
          <p:cNvPr id="5" name="Footer Placeholder 4"/>
          <p:cNvSpPr>
            <a:spLocks noGrp="1"/>
          </p:cNvSpPr>
          <p:nvPr>
            <p:ph type="ftr" sz="quarter" idx="10"/>
          </p:nvPr>
        </p:nvSpPr>
        <p:spPr/>
        <p:txBody>
          <a:bodyPr/>
          <a:lstStyle/>
          <a:p>
            <a:r>
              <a:rPr lang="en-GB"/>
              <a:t>NAP country-level training</a:t>
            </a:r>
            <a:endParaRPr lang="en-GB" dirty="0"/>
          </a:p>
        </p:txBody>
      </p:sp>
    </p:spTree>
    <p:extLst>
      <p:ext uri="{BB962C8B-B14F-4D97-AF65-F5344CB8AC3E}">
        <p14:creationId xmlns:p14="http://schemas.microsoft.com/office/powerpoint/2010/main" val="2260162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1124744"/>
            <a:ext cx="7776000" cy="617928"/>
          </a:xfrm>
        </p:spPr>
        <p:txBody>
          <a:bodyPr/>
          <a:lstStyle/>
          <a:p>
            <a:r>
              <a:rPr lang="fr-CH" sz="2800" dirty="0" err="1"/>
              <a:t>Matrix</a:t>
            </a:r>
            <a:r>
              <a:rPr lang="fr-CH" sz="2800" dirty="0"/>
              <a:t> A for group </a:t>
            </a:r>
            <a:r>
              <a:rPr lang="fr-CH" sz="2800" dirty="0" err="1"/>
              <a:t>work</a:t>
            </a:r>
            <a:r>
              <a:rPr lang="fr-CH" sz="2800" dirty="0"/>
              <a:t> </a:t>
            </a:r>
          </a:p>
        </p:txBody>
      </p:sp>
      <p:sp>
        <p:nvSpPr>
          <p:cNvPr id="3" name="Date Placeholder 2"/>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42878232"/>
              </p:ext>
            </p:extLst>
          </p:nvPr>
        </p:nvGraphicFramePr>
        <p:xfrm>
          <a:off x="684212" y="1844824"/>
          <a:ext cx="7848227" cy="4248470"/>
        </p:xfrm>
        <a:graphic>
          <a:graphicData uri="http://schemas.openxmlformats.org/drawingml/2006/table">
            <a:tbl>
              <a:tblPr firstRow="1" bandRow="1">
                <a:tableStyleId>{F5AB1C69-6EDB-4FF4-983F-18BD219EF322}</a:tableStyleId>
              </a:tblPr>
              <a:tblGrid>
                <a:gridCol w="3488028">
                  <a:extLst>
                    <a:ext uri="{9D8B030D-6E8A-4147-A177-3AD203B41FA5}">
                      <a16:colId xmlns:a16="http://schemas.microsoft.com/office/drawing/2014/main" xmlns="" val="1046770160"/>
                    </a:ext>
                  </a:extLst>
                </a:gridCol>
                <a:gridCol w="4360199">
                  <a:extLst>
                    <a:ext uri="{9D8B030D-6E8A-4147-A177-3AD203B41FA5}">
                      <a16:colId xmlns:a16="http://schemas.microsoft.com/office/drawing/2014/main" xmlns="" val="380674466"/>
                    </a:ext>
                  </a:extLst>
                </a:gridCol>
              </a:tblGrid>
              <a:tr h="662689">
                <a:tc>
                  <a:txBody>
                    <a:bodyPr/>
                    <a:lstStyle/>
                    <a:p>
                      <a:r>
                        <a:rPr lang="fr-CH" sz="2000" dirty="0"/>
                        <a:t>Challenges</a:t>
                      </a:r>
                    </a:p>
                  </a:txBody>
                  <a:tcPr/>
                </a:tc>
                <a:tc>
                  <a:txBody>
                    <a:bodyPr/>
                    <a:lstStyle/>
                    <a:p>
                      <a:r>
                        <a:rPr lang="fr-CH" sz="2000" dirty="0"/>
                        <a:t>Possible solutions</a:t>
                      </a:r>
                    </a:p>
                  </a:txBody>
                  <a:tcPr/>
                </a:tc>
                <a:extLst>
                  <a:ext uri="{0D108BD9-81ED-4DB2-BD59-A6C34878D82A}">
                    <a16:rowId xmlns:a16="http://schemas.microsoft.com/office/drawing/2014/main" xmlns="" val="3113238757"/>
                  </a:ext>
                </a:extLst>
              </a:tr>
              <a:tr h="935025">
                <a:tc>
                  <a:txBody>
                    <a:bodyPr/>
                    <a:lstStyle/>
                    <a:p>
                      <a:r>
                        <a:rPr lang="fr-CH" dirty="0"/>
                        <a:t>1. </a:t>
                      </a:r>
                      <a:r>
                        <a:rPr lang="de-DE" altLang="de-DE" dirty="0"/>
                        <a:t>Ownership</a:t>
                      </a:r>
                      <a:endParaRPr lang="fr-CH" b="1" dirty="0">
                        <a:solidFill>
                          <a:schemeClr val="bg2">
                            <a:lumMod val="25000"/>
                          </a:schemeClr>
                        </a:solidFill>
                      </a:endParaRPr>
                    </a:p>
                  </a:txBody>
                  <a:tcPr/>
                </a:tc>
                <a:tc>
                  <a:txBody>
                    <a:bodyPr/>
                    <a:lstStyle/>
                    <a:p>
                      <a:r>
                        <a:rPr lang="de-DE" altLang="de-DE" sz="1800" kern="1200" dirty="0">
                          <a:solidFill>
                            <a:schemeClr val="dk1"/>
                          </a:solidFill>
                          <a:latin typeface="+mn-lt"/>
                          <a:ea typeface="+mn-ea"/>
                          <a:cs typeface="+mn-cs"/>
                        </a:rPr>
                        <a:t>E.g. Engage with District Councils, local communities on the existence of the centres</a:t>
                      </a:r>
                      <a:endParaRPr lang="fr-CH" altLang="de-DE" sz="1800" kern="1200" dirty="0">
                        <a:solidFill>
                          <a:schemeClr val="dk1"/>
                        </a:solidFill>
                        <a:latin typeface="+mn-lt"/>
                        <a:ea typeface="+mn-ea"/>
                        <a:cs typeface="+mn-cs"/>
                      </a:endParaRPr>
                    </a:p>
                  </a:txBody>
                  <a:tcPr/>
                </a:tc>
                <a:extLst>
                  <a:ext uri="{0D108BD9-81ED-4DB2-BD59-A6C34878D82A}">
                    <a16:rowId xmlns:a16="http://schemas.microsoft.com/office/drawing/2014/main" xmlns="" val="796447335"/>
                  </a:ext>
                </a:extLst>
              </a:tr>
              <a:tr h="662689">
                <a:tc>
                  <a:txBody>
                    <a:bodyPr/>
                    <a:lstStyle/>
                    <a:p>
                      <a:r>
                        <a:rPr lang="fr-CH" dirty="0"/>
                        <a:t>2. </a:t>
                      </a:r>
                      <a:r>
                        <a:rPr lang="de-DE" altLang="de-DE" sz="1800" kern="1200" dirty="0"/>
                        <a:t>Accessibility</a:t>
                      </a:r>
                      <a:endParaRPr lang="fr-CH" altLang="de-DE" sz="1800" b="1" kern="1200" dirty="0">
                        <a:solidFill>
                          <a:schemeClr val="bg2">
                            <a:lumMod val="25000"/>
                          </a:schemeClr>
                        </a:solidFill>
                        <a:latin typeface="+mn-lt"/>
                        <a:ea typeface="+mn-ea"/>
                        <a:cs typeface="+mn-cs"/>
                      </a:endParaRPr>
                    </a:p>
                  </a:txBody>
                  <a:tcPr/>
                </a:tc>
                <a:tc>
                  <a:txBody>
                    <a:bodyPr/>
                    <a:lstStyle/>
                    <a:p>
                      <a:endParaRPr lang="fr-CH" dirty="0"/>
                    </a:p>
                  </a:txBody>
                  <a:tcPr/>
                </a:tc>
                <a:extLst>
                  <a:ext uri="{0D108BD9-81ED-4DB2-BD59-A6C34878D82A}">
                    <a16:rowId xmlns:a16="http://schemas.microsoft.com/office/drawing/2014/main" xmlns="" val="3764272121"/>
                  </a:ext>
                </a:extLst>
              </a:tr>
              <a:tr h="662689">
                <a:tc>
                  <a:txBody>
                    <a:bodyPr/>
                    <a:lstStyle/>
                    <a:p>
                      <a:r>
                        <a:rPr lang="fr-CH" dirty="0"/>
                        <a:t>3. </a:t>
                      </a:r>
                      <a:r>
                        <a:rPr lang="de-DE" altLang="de-DE" dirty="0"/>
                        <a:t>Capacity building</a:t>
                      </a:r>
                      <a:endParaRPr lang="fr-CH" b="1" dirty="0">
                        <a:solidFill>
                          <a:schemeClr val="bg2">
                            <a:lumMod val="25000"/>
                          </a:schemeClr>
                        </a:solidFill>
                      </a:endParaRPr>
                    </a:p>
                  </a:txBody>
                  <a:tcPr/>
                </a:tc>
                <a:tc>
                  <a:txBody>
                    <a:bodyPr/>
                    <a:lstStyle/>
                    <a:p>
                      <a:endParaRPr lang="fr-CH" dirty="0"/>
                    </a:p>
                  </a:txBody>
                  <a:tcPr/>
                </a:tc>
                <a:extLst>
                  <a:ext uri="{0D108BD9-81ED-4DB2-BD59-A6C34878D82A}">
                    <a16:rowId xmlns:a16="http://schemas.microsoft.com/office/drawing/2014/main" xmlns="" val="349085115"/>
                  </a:ext>
                </a:extLst>
              </a:tr>
              <a:tr h="662689">
                <a:tc>
                  <a:txBody>
                    <a:bodyPr/>
                    <a:lstStyle/>
                    <a:p>
                      <a:r>
                        <a:rPr lang="fr-CH" dirty="0"/>
                        <a:t>4.</a:t>
                      </a:r>
                      <a:r>
                        <a:rPr lang="fr-CH" baseline="0" dirty="0"/>
                        <a:t> </a:t>
                      </a:r>
                      <a:r>
                        <a:rPr lang="de-DE" altLang="de-DE" dirty="0"/>
                        <a:t>Operational equipment</a:t>
                      </a:r>
                      <a:endParaRPr lang="fr-CH" b="1" dirty="0">
                        <a:solidFill>
                          <a:schemeClr val="bg2">
                            <a:lumMod val="25000"/>
                          </a:schemeClr>
                        </a:solidFill>
                      </a:endParaRPr>
                    </a:p>
                  </a:txBody>
                  <a:tcPr/>
                </a:tc>
                <a:tc>
                  <a:txBody>
                    <a:bodyPr/>
                    <a:lstStyle/>
                    <a:p>
                      <a:endParaRPr lang="fr-CH" dirty="0"/>
                    </a:p>
                  </a:txBody>
                  <a:tcPr/>
                </a:tc>
                <a:extLst>
                  <a:ext uri="{0D108BD9-81ED-4DB2-BD59-A6C34878D82A}">
                    <a16:rowId xmlns:a16="http://schemas.microsoft.com/office/drawing/2014/main" xmlns="" val="2575179228"/>
                  </a:ext>
                </a:extLst>
              </a:tr>
              <a:tr h="662689">
                <a:tc>
                  <a:txBody>
                    <a:bodyPr/>
                    <a:lstStyle/>
                    <a:p>
                      <a:r>
                        <a:rPr lang="fr-CH" dirty="0"/>
                        <a:t>5. …..</a:t>
                      </a:r>
                      <a:endParaRPr lang="fr-CH" b="1" dirty="0">
                        <a:solidFill>
                          <a:schemeClr val="bg2">
                            <a:lumMod val="25000"/>
                          </a:schemeClr>
                        </a:solidFill>
                      </a:endParaRPr>
                    </a:p>
                  </a:txBody>
                  <a:tcPr/>
                </a:tc>
                <a:tc>
                  <a:txBody>
                    <a:bodyPr/>
                    <a:lstStyle/>
                    <a:p>
                      <a:endParaRPr lang="fr-CH" dirty="0"/>
                    </a:p>
                  </a:txBody>
                  <a:tcPr/>
                </a:tc>
                <a:extLst>
                  <a:ext uri="{0D108BD9-81ED-4DB2-BD59-A6C34878D82A}">
                    <a16:rowId xmlns:a16="http://schemas.microsoft.com/office/drawing/2014/main" xmlns="" val="10005"/>
                  </a:ext>
                </a:extLst>
              </a:tr>
            </a:tbl>
          </a:graphicData>
        </a:graphic>
      </p:graphicFrame>
      <p:sp>
        <p:nvSpPr>
          <p:cNvPr id="5" name="Footer Placeholder 4"/>
          <p:cNvSpPr>
            <a:spLocks noGrp="1"/>
          </p:cNvSpPr>
          <p:nvPr>
            <p:ph type="ftr" sz="quarter" idx="10"/>
          </p:nvPr>
        </p:nvSpPr>
        <p:spPr/>
        <p:txBody>
          <a:bodyPr/>
          <a:lstStyle/>
          <a:p>
            <a:r>
              <a:rPr lang="en-GB"/>
              <a:t>NAP country-level training</a:t>
            </a:r>
            <a:endParaRPr lang="en-GB" dirty="0"/>
          </a:p>
        </p:txBody>
      </p:sp>
    </p:spTree>
    <p:extLst>
      <p:ext uri="{BB962C8B-B14F-4D97-AF65-F5344CB8AC3E}">
        <p14:creationId xmlns:p14="http://schemas.microsoft.com/office/powerpoint/2010/main" val="24669775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txBox="1">
            <a:spLocks/>
          </p:cNvSpPr>
          <p:nvPr/>
        </p:nvSpPr>
        <p:spPr bwMode="auto">
          <a:xfrm>
            <a:off x="179512" y="1268760"/>
            <a:ext cx="8496944" cy="468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endParaRPr lang="de-DE" altLang="de-DE" dirty="0">
              <a:solidFill>
                <a:schemeClr val="accent3"/>
              </a:solidFill>
            </a:endParaRPr>
          </a:p>
          <a:p>
            <a:pPr lvl="0" algn="just" fontAlgn="base">
              <a:spcBef>
                <a:spcPct val="0"/>
              </a:spcBef>
              <a:spcAft>
                <a:spcPct val="0"/>
              </a:spcAft>
            </a:pPr>
            <a:endParaRPr lang="de-DE" altLang="de-DE" dirty="0">
              <a:solidFill>
                <a:schemeClr val="accent3"/>
              </a:solidFill>
            </a:endParaRPr>
          </a:p>
          <a:p>
            <a:pPr marL="285750" indent="-285750" fontAlgn="base">
              <a:lnSpc>
                <a:spcPct val="150000"/>
              </a:lnSpc>
              <a:spcBef>
                <a:spcPts val="400"/>
              </a:spcBef>
              <a:spcAft>
                <a:spcPts val="800"/>
              </a:spcAft>
              <a:buClr>
                <a:srgbClr val="C80F0F"/>
              </a:buClr>
              <a:tabLst>
                <a:tab pos="2190750" algn="l"/>
              </a:tabLst>
            </a:pPr>
            <a:r>
              <a:rPr lang="de-DE" altLang="de-DE" dirty="0">
                <a:solidFill>
                  <a:schemeClr val="accent3"/>
                </a:solidFill>
              </a:rPr>
              <a:t>   </a:t>
            </a:r>
          </a:p>
          <a:p>
            <a:pPr marL="285750" indent="-285750" fontAlgn="base">
              <a:lnSpc>
                <a:spcPct val="150000"/>
              </a:lnSpc>
              <a:spcBef>
                <a:spcPts val="400"/>
              </a:spcBef>
              <a:spcAft>
                <a:spcPts val="800"/>
              </a:spcAft>
              <a:buClr>
                <a:srgbClr val="C80F0F"/>
              </a:buClr>
              <a:buFont typeface="Arial" pitchFamily="34" charset="0"/>
              <a:buChar char="•"/>
              <a:tabLst>
                <a:tab pos="2190750" algn="l"/>
              </a:tabLst>
            </a:pPr>
            <a:r>
              <a:rPr lang="de-DE" altLang="de-DE" dirty="0">
                <a:solidFill>
                  <a:schemeClr val="accent3"/>
                </a:solidFill>
              </a:rPr>
              <a:t>Ownership: </a:t>
            </a:r>
            <a:r>
              <a:rPr lang="de-DE" kern="0" dirty="0">
                <a:solidFill>
                  <a:schemeClr val="tx2"/>
                </a:solidFill>
              </a:rPr>
              <a:t>engage with District Councils, local communities on the existence of the centres and on data collection;</a:t>
            </a:r>
          </a:p>
          <a:p>
            <a:pPr marL="285750" lvl="0" indent="-285750" fontAlgn="base">
              <a:lnSpc>
                <a:spcPct val="150000"/>
              </a:lnSpc>
              <a:spcBef>
                <a:spcPts val="400"/>
              </a:spcBef>
              <a:spcAft>
                <a:spcPts val="800"/>
              </a:spcAft>
              <a:buClr>
                <a:srgbClr val="C80F0F"/>
              </a:buClr>
              <a:buFont typeface="Arial" pitchFamily="34" charset="0"/>
              <a:buChar char="•"/>
              <a:tabLst>
                <a:tab pos="2190750" algn="l"/>
              </a:tabLst>
            </a:pPr>
            <a:r>
              <a:rPr lang="de-DE" altLang="de-DE" dirty="0">
                <a:solidFill>
                  <a:schemeClr val="accent3"/>
                </a:solidFill>
              </a:rPr>
              <a:t>Accessibility</a:t>
            </a:r>
            <a:r>
              <a:rPr lang="de-DE" kern="0" dirty="0">
                <a:solidFill>
                  <a:schemeClr val="tx2"/>
                </a:solidFill>
              </a:rPr>
              <a:t>: relocate some of the centres to improve communities‘ accessibility;</a:t>
            </a:r>
          </a:p>
          <a:p>
            <a:pPr marL="285750" indent="-285750" fontAlgn="base">
              <a:lnSpc>
                <a:spcPct val="150000"/>
              </a:lnSpc>
              <a:spcBef>
                <a:spcPts val="400"/>
              </a:spcBef>
              <a:spcAft>
                <a:spcPts val="800"/>
              </a:spcAft>
              <a:buClr>
                <a:srgbClr val="C80F0F"/>
              </a:buClr>
              <a:buFont typeface="Arial" pitchFamily="34" charset="0"/>
              <a:buChar char="•"/>
              <a:tabLst>
                <a:tab pos="2190750" algn="l"/>
              </a:tabLst>
            </a:pPr>
            <a:r>
              <a:rPr lang="de-DE" altLang="de-DE" dirty="0">
                <a:solidFill>
                  <a:schemeClr val="accent3"/>
                </a:solidFill>
              </a:rPr>
              <a:t>Capacity building</a:t>
            </a:r>
            <a:r>
              <a:rPr lang="de-DE" kern="0" dirty="0">
                <a:solidFill>
                  <a:schemeClr val="tx2"/>
                </a:solidFill>
              </a:rPr>
              <a:t>: training ad hoc personnel that can assist in the centres management and operation;</a:t>
            </a:r>
          </a:p>
          <a:p>
            <a:pPr marL="285750" lvl="0" indent="-285750" fontAlgn="base">
              <a:lnSpc>
                <a:spcPct val="150000"/>
              </a:lnSpc>
              <a:spcBef>
                <a:spcPts val="400"/>
              </a:spcBef>
              <a:spcAft>
                <a:spcPts val="800"/>
              </a:spcAft>
              <a:buClr>
                <a:srgbClr val="C80F0F"/>
              </a:buClr>
              <a:buFont typeface="Arial" pitchFamily="34" charset="0"/>
              <a:buChar char="•"/>
              <a:tabLst>
                <a:tab pos="2190750" algn="l"/>
              </a:tabLst>
            </a:pPr>
            <a:r>
              <a:rPr lang="de-DE" altLang="de-DE" dirty="0">
                <a:solidFill>
                  <a:schemeClr val="accent3"/>
                </a:solidFill>
              </a:rPr>
              <a:t>Operational equipment</a:t>
            </a:r>
            <a:r>
              <a:rPr lang="de-DE" kern="0" dirty="0">
                <a:solidFill>
                  <a:schemeClr val="tx2"/>
                </a:solidFill>
              </a:rPr>
              <a:t>: supply hardware and software equipment as to connect centres to Met stations. </a:t>
            </a:r>
            <a:endParaRPr lang="fr-CH" kern="0" dirty="0">
              <a:solidFill>
                <a:schemeClr val="tx2"/>
              </a:solidFill>
            </a:endParaRPr>
          </a:p>
          <a:p>
            <a:pPr marL="285750" indent="-285750" fontAlgn="base">
              <a:lnSpc>
                <a:spcPct val="150000"/>
              </a:lnSpc>
              <a:spcBef>
                <a:spcPts val="400"/>
              </a:spcBef>
              <a:spcAft>
                <a:spcPts val="800"/>
              </a:spcAft>
              <a:buClr>
                <a:srgbClr val="C80F0F"/>
              </a:buClr>
              <a:buFont typeface="Arial" pitchFamily="34" charset="0"/>
              <a:buChar char="•"/>
              <a:tabLst>
                <a:tab pos="2190750" algn="l"/>
              </a:tabLst>
            </a:pPr>
            <a:endParaRPr lang="de-DE" kern="0" dirty="0">
              <a:solidFill>
                <a:schemeClr val="tx2"/>
              </a:solidFill>
            </a:endParaRPr>
          </a:p>
          <a:p>
            <a:pPr marL="285750" marR="0" lvl="0" indent="-285750" algn="l" defTabSz="914400" rtl="0" eaLnBrk="1" fontAlgn="base" latinLnBrk="0" hangingPunct="1">
              <a:lnSpc>
                <a:spcPct val="150000"/>
              </a:lnSpc>
              <a:spcBef>
                <a:spcPts val="400"/>
              </a:spcBef>
              <a:spcAft>
                <a:spcPts val="800"/>
              </a:spcAft>
              <a:buClr>
                <a:srgbClr val="C80F0F"/>
              </a:buClr>
              <a:buSzTx/>
              <a:buFont typeface="Arial" pitchFamily="34" charset="0"/>
              <a:buChar char="•"/>
              <a:tabLst>
                <a:tab pos="2190750" algn="l"/>
              </a:tabLst>
              <a:defRPr/>
            </a:pPr>
            <a:endParaRPr kumimoji="0" lang="en-GB" sz="1800" b="0" i="0" u="none" strike="noStrike" kern="0" cap="none" spc="0" normalizeH="0" baseline="0" noProof="0" dirty="0">
              <a:ln>
                <a:noFill/>
              </a:ln>
              <a:solidFill>
                <a:schemeClr val="tx2"/>
              </a:solidFill>
              <a:effectLst/>
              <a:uLnTx/>
              <a:uFillTx/>
              <a:latin typeface="+mn-lt"/>
              <a:ea typeface="+mn-ea"/>
              <a:cs typeface="+mn-cs"/>
            </a:endParaRPr>
          </a:p>
          <a:p>
            <a:pPr marL="285750" marR="0" lvl="0" indent="-285750" algn="l" defTabSz="914400" rtl="0" eaLnBrk="1" fontAlgn="base" latinLnBrk="0" hangingPunct="1">
              <a:lnSpc>
                <a:spcPct val="150000"/>
              </a:lnSpc>
              <a:spcBef>
                <a:spcPts val="400"/>
              </a:spcBef>
              <a:spcAft>
                <a:spcPts val="800"/>
              </a:spcAft>
              <a:buClr>
                <a:srgbClr val="C80F0F"/>
              </a:buClr>
              <a:buSzTx/>
              <a:buFontTx/>
              <a:buNone/>
              <a:tabLst>
                <a:tab pos="2190750" algn="l"/>
              </a:tabLst>
              <a:defRPr/>
            </a:pPr>
            <a:endParaRPr kumimoji="0" lang="en-GB" sz="1800" b="0" i="0" u="none" strike="noStrike" kern="0" cap="none" spc="0" normalizeH="0" baseline="0" noProof="0" dirty="0">
              <a:ln>
                <a:noFill/>
              </a:ln>
              <a:solidFill>
                <a:schemeClr val="tx2"/>
              </a:solidFill>
              <a:effectLst/>
              <a:uLnTx/>
              <a:uFillTx/>
              <a:latin typeface="+mn-lt"/>
              <a:ea typeface="+mn-ea"/>
              <a:cs typeface="+mn-cs"/>
            </a:endParaRPr>
          </a:p>
          <a:p>
            <a:pPr marL="285750" marR="0" lvl="0" indent="-285750" algn="l" defTabSz="914400" rtl="0" eaLnBrk="1" fontAlgn="base" latinLnBrk="0" hangingPunct="1">
              <a:lnSpc>
                <a:spcPct val="150000"/>
              </a:lnSpc>
              <a:spcBef>
                <a:spcPts val="400"/>
              </a:spcBef>
              <a:spcAft>
                <a:spcPts val="800"/>
              </a:spcAft>
              <a:buClr>
                <a:srgbClr val="C80F0F"/>
              </a:buClr>
              <a:buSzTx/>
              <a:buFontTx/>
              <a:buNone/>
              <a:tabLst>
                <a:tab pos="2190750" algn="l"/>
              </a:tabLst>
              <a:defRPr/>
            </a:pPr>
            <a:endParaRPr kumimoji="0" lang="de-DE" sz="1800" b="0" i="0" u="none" strike="noStrike" kern="0" cap="none" spc="0" normalizeH="0" baseline="0" noProof="0" dirty="0">
              <a:ln>
                <a:noFill/>
              </a:ln>
              <a:solidFill>
                <a:schemeClr val="tx2"/>
              </a:solidFill>
              <a:effectLst/>
              <a:uLnTx/>
              <a:uFillTx/>
              <a:latin typeface="+mn-lt"/>
              <a:ea typeface="+mn-ea"/>
              <a:cs typeface="+mn-cs"/>
            </a:endParaRPr>
          </a:p>
          <a:p>
            <a:pPr marL="285750" marR="0" lvl="0" indent="-285750" algn="l" defTabSz="914400" rtl="0" eaLnBrk="1" fontAlgn="base" latinLnBrk="0" hangingPunct="1">
              <a:lnSpc>
                <a:spcPct val="150000"/>
              </a:lnSpc>
              <a:spcBef>
                <a:spcPts val="400"/>
              </a:spcBef>
              <a:spcAft>
                <a:spcPts val="800"/>
              </a:spcAft>
              <a:buClr>
                <a:srgbClr val="C80F0F"/>
              </a:buClr>
              <a:buSzTx/>
              <a:buFont typeface="Arial" panose="020B0604020202020204" pitchFamily="34" charset="0"/>
              <a:buChar char="•"/>
              <a:tabLst>
                <a:tab pos="2190750" algn="l"/>
              </a:tabLst>
              <a:defRPr/>
            </a:pPr>
            <a:endParaRPr kumimoji="0" lang="en-US" sz="1800" b="0" i="0" u="none" strike="noStrike" kern="0" cap="none" spc="0" normalizeH="0" baseline="0" noProof="0" dirty="0">
              <a:ln>
                <a:noFill/>
              </a:ln>
              <a:solidFill>
                <a:schemeClr val="tx2"/>
              </a:solidFill>
              <a:effectLst/>
              <a:uLnTx/>
              <a:uFillTx/>
              <a:latin typeface="+mn-lt"/>
              <a:ea typeface="+mn-ea"/>
              <a:cs typeface="+mn-cs"/>
            </a:endParaRPr>
          </a:p>
        </p:txBody>
      </p:sp>
      <p:sp>
        <p:nvSpPr>
          <p:cNvPr id="4" name="Titel 1"/>
          <p:cNvSpPr>
            <a:spLocks noGrp="1"/>
          </p:cNvSpPr>
          <p:nvPr>
            <p:ph type="title"/>
          </p:nvPr>
        </p:nvSpPr>
        <p:spPr>
          <a:xfrm>
            <a:off x="179512" y="1010872"/>
            <a:ext cx="8820472" cy="617928"/>
          </a:xfrm>
        </p:spPr>
        <p:txBody>
          <a:bodyPr/>
          <a:lstStyle/>
          <a:p>
            <a:r>
              <a:rPr lang="en-GB" altLang="de-DE" dirty="0">
                <a:solidFill>
                  <a:schemeClr val="accent3"/>
                </a:solidFill>
              </a:rPr>
              <a:t> </a:t>
            </a:r>
            <a:r>
              <a:rPr lang="en-US" dirty="0"/>
              <a:t>A case study on </a:t>
            </a:r>
            <a:r>
              <a:rPr lang="fr-CH" dirty="0"/>
              <a:t>NAP implementation challenges</a:t>
            </a:r>
            <a:r>
              <a:rPr lang="en-US" dirty="0"/>
              <a:t>: issues raised </a:t>
            </a:r>
            <a:endParaRPr lang="en-GB" altLang="de-DE" dirty="0">
              <a:solidFill>
                <a:schemeClr val="accent3"/>
              </a:solidFill>
            </a:endParaRPr>
          </a:p>
        </p:txBody>
      </p:sp>
      <p:sp>
        <p:nvSpPr>
          <p:cNvPr id="5" name="Titel 1"/>
          <p:cNvSpPr txBox="1">
            <a:spLocks/>
          </p:cNvSpPr>
          <p:nvPr/>
        </p:nvSpPr>
        <p:spPr bwMode="auto">
          <a:xfrm>
            <a:off x="360040" y="1658944"/>
            <a:ext cx="8820472"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fontAlgn="base">
              <a:lnSpc>
                <a:spcPct val="150000"/>
              </a:lnSpc>
              <a:spcBef>
                <a:spcPts val="400"/>
              </a:spcBef>
              <a:spcAft>
                <a:spcPts val="800"/>
              </a:spcAft>
              <a:buClr>
                <a:srgbClr val="C80F0F"/>
              </a:buClr>
              <a:tabLst>
                <a:tab pos="2190750" algn="l"/>
              </a:tabLst>
            </a:pPr>
            <a:r>
              <a:rPr lang="de-DE" altLang="de-DE" dirty="0">
                <a:solidFill>
                  <a:schemeClr val="accent3"/>
                </a:solidFill>
              </a:rPr>
              <a:t>BTOR evaluation of climate change information centres (August 2014) </a:t>
            </a:r>
          </a:p>
        </p:txBody>
      </p:sp>
    </p:spTree>
    <p:extLst>
      <p:ext uri="{BB962C8B-B14F-4D97-AF65-F5344CB8AC3E}">
        <p14:creationId xmlns:p14="http://schemas.microsoft.com/office/powerpoint/2010/main" val="6068409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1010872"/>
            <a:ext cx="7776000" cy="617928"/>
          </a:xfrm>
        </p:spPr>
        <p:txBody>
          <a:bodyPr/>
          <a:lstStyle/>
          <a:p>
            <a:r>
              <a:rPr lang="en-GB" dirty="0"/>
              <a:t>Reflection space</a:t>
            </a:r>
          </a:p>
        </p:txBody>
      </p:sp>
      <p:sp>
        <p:nvSpPr>
          <p:cNvPr id="3" name="Date Placeholder 2"/>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4" name="Content Placeholder 3"/>
          <p:cNvSpPr>
            <a:spLocks noGrp="1"/>
          </p:cNvSpPr>
          <p:nvPr>
            <p:ph idx="1"/>
          </p:nvPr>
        </p:nvSpPr>
        <p:spPr>
          <a:xfrm>
            <a:off x="684000" y="1701232"/>
            <a:ext cx="7776000" cy="3527968"/>
          </a:xfrm>
        </p:spPr>
        <p:txBody>
          <a:bodyPr/>
          <a:lstStyle/>
          <a:p>
            <a:pPr>
              <a:lnSpc>
                <a:spcPct val="150000"/>
              </a:lnSpc>
              <a:buFont typeface="Arial" pitchFamily="34" charset="0"/>
              <a:buChar char="•"/>
            </a:pPr>
            <a:r>
              <a:rPr lang="en-GB" dirty="0"/>
              <a:t> By using the Malawi example, try to see</a:t>
            </a:r>
            <a:r>
              <a:rPr lang="en-GB" altLang="de-DE" dirty="0">
                <a:latin typeface="Arial" charset="0"/>
                <a:cs typeface="Arial" charset="0"/>
              </a:rPr>
              <a:t> whether a truly top down and bottom up approach was applied. What happened in this case? Where the pitfalls can be located?</a:t>
            </a:r>
          </a:p>
          <a:p>
            <a:pPr>
              <a:lnSpc>
                <a:spcPct val="150000"/>
              </a:lnSpc>
              <a:buFont typeface="Arial" pitchFamily="34" charset="0"/>
              <a:buChar char="•"/>
            </a:pPr>
            <a:r>
              <a:rPr lang="en-GB" altLang="de-DE" dirty="0">
                <a:latin typeface="Arial" charset="0"/>
                <a:cs typeface="Arial" charset="0"/>
              </a:rPr>
              <a:t> What can be learned about the interplay between NAP formulation and implementation phases?</a:t>
            </a:r>
          </a:p>
          <a:p>
            <a:pPr>
              <a:lnSpc>
                <a:spcPct val="150000"/>
              </a:lnSpc>
              <a:buFont typeface="Arial" pitchFamily="34" charset="0"/>
              <a:buChar char="•"/>
            </a:pPr>
            <a:r>
              <a:rPr lang="en-GB" altLang="de-DE" dirty="0">
                <a:latin typeface="Arial" charset="0"/>
                <a:cs typeface="Arial" charset="0"/>
              </a:rPr>
              <a:t> What can be done to ensure the effective delivery of adaptation results on the ground?</a:t>
            </a:r>
          </a:p>
          <a:p>
            <a:pPr>
              <a:lnSpc>
                <a:spcPct val="150000"/>
              </a:lnSpc>
              <a:buFont typeface="Arial" pitchFamily="34" charset="0"/>
              <a:buChar char="•"/>
            </a:pPr>
            <a:r>
              <a:rPr lang="en-GB" dirty="0"/>
              <a:t> Can you provide an example of top-down, bottom-up or integrated adaptation approach from your country experience? </a:t>
            </a:r>
            <a:endParaRPr lang="fr-CH" dirty="0"/>
          </a:p>
          <a:p>
            <a:pPr>
              <a:lnSpc>
                <a:spcPct val="150000"/>
              </a:lnSpc>
              <a:buFont typeface="Arial" pitchFamily="34" charset="0"/>
              <a:buChar char="•"/>
            </a:pPr>
            <a:endParaRPr lang="en-GB" dirty="0"/>
          </a:p>
        </p:txBody>
      </p:sp>
      <p:sp>
        <p:nvSpPr>
          <p:cNvPr id="5" name="Footer Placeholder 4"/>
          <p:cNvSpPr>
            <a:spLocks noGrp="1"/>
          </p:cNvSpPr>
          <p:nvPr>
            <p:ph type="ftr" sz="quarter" idx="10"/>
          </p:nvPr>
        </p:nvSpPr>
        <p:spPr/>
        <p:txBody>
          <a:bodyPr/>
          <a:lstStyle/>
          <a:p>
            <a:r>
              <a:rPr lang="en-GB" dirty="0"/>
              <a:t>NAP country-level training</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684000" y="980728"/>
            <a:ext cx="7776000" cy="617928"/>
          </a:xfrm>
        </p:spPr>
        <p:txBody>
          <a:bodyPr/>
          <a:lstStyle/>
          <a:p>
            <a:r>
              <a:rPr lang="en-GB" altLang="de-DE" sz="2800" dirty="0">
                <a:solidFill>
                  <a:schemeClr val="accent3"/>
                </a:solidFill>
              </a:rPr>
              <a:t>Overview of this module</a:t>
            </a:r>
          </a:p>
        </p:txBody>
      </p:sp>
      <p:sp>
        <p:nvSpPr>
          <p:cNvPr id="3" name="Inhaltsplatzhalter 2"/>
          <p:cNvSpPr>
            <a:spLocks noGrp="1"/>
          </p:cNvSpPr>
          <p:nvPr>
            <p:ph idx="1"/>
          </p:nvPr>
        </p:nvSpPr>
        <p:spPr>
          <a:xfrm>
            <a:off x="467544" y="1845248"/>
            <a:ext cx="8352928" cy="3816000"/>
          </a:xfrm>
        </p:spPr>
        <p:txBody>
          <a:bodyPr/>
          <a:lstStyle/>
          <a:p>
            <a:pPr lvl="1">
              <a:lnSpc>
                <a:spcPct val="150000"/>
              </a:lnSpc>
            </a:pPr>
            <a:r>
              <a:rPr lang="de-DE" sz="2000" dirty="0"/>
              <a:t>How </a:t>
            </a:r>
            <a:r>
              <a:rPr lang="de-DE" altLang="de-DE" sz="2000" kern="1200" dirty="0">
                <a:solidFill>
                  <a:schemeClr val="accent3"/>
                </a:solidFill>
              </a:rPr>
              <a:t>NAP technical guidelines </a:t>
            </a:r>
            <a:r>
              <a:rPr lang="de-DE" sz="2000" dirty="0"/>
              <a:t>define the NAP process</a:t>
            </a:r>
          </a:p>
          <a:p>
            <a:pPr lvl="1">
              <a:lnSpc>
                <a:spcPct val="150000"/>
              </a:lnSpc>
            </a:pPr>
            <a:r>
              <a:rPr lang="de-DE" sz="2000" dirty="0"/>
              <a:t>The difference between </a:t>
            </a:r>
            <a:r>
              <a:rPr lang="de-DE" altLang="de-DE" sz="2000" kern="1200" dirty="0">
                <a:solidFill>
                  <a:schemeClr val="accent3"/>
                </a:solidFill>
              </a:rPr>
              <a:t>NAP formulation </a:t>
            </a:r>
            <a:r>
              <a:rPr lang="de-DE" altLang="de-DE" sz="2000" dirty="0"/>
              <a:t>and</a:t>
            </a:r>
            <a:r>
              <a:rPr lang="de-DE" altLang="de-DE" sz="2000" kern="1200" dirty="0">
                <a:solidFill>
                  <a:schemeClr val="accent3"/>
                </a:solidFill>
              </a:rPr>
              <a:t> NAP implementation</a:t>
            </a:r>
            <a:endParaRPr lang="de-DE" sz="2000" dirty="0"/>
          </a:p>
          <a:p>
            <a:pPr lvl="1">
              <a:lnSpc>
                <a:spcPct val="150000"/>
              </a:lnSpc>
            </a:pPr>
            <a:r>
              <a:rPr lang="de-DE" sz="2000" dirty="0"/>
              <a:t>Case study: building </a:t>
            </a:r>
            <a:r>
              <a:rPr lang="de-DE" altLang="de-DE" sz="2000" kern="1200" dirty="0">
                <a:solidFill>
                  <a:schemeClr val="accent3"/>
                </a:solidFill>
                <a:ea typeface="+mn-ea"/>
                <a:cs typeface="+mn-cs"/>
              </a:rPr>
              <a:t>community resilience </a:t>
            </a:r>
            <a:r>
              <a:rPr lang="de-DE" sz="2000" dirty="0"/>
              <a:t>to </a:t>
            </a:r>
            <a:r>
              <a:rPr lang="de-DE" altLang="de-DE" sz="2000" kern="1200" dirty="0">
                <a:solidFill>
                  <a:schemeClr val="accent3"/>
                </a:solidFill>
                <a:ea typeface="+mn-ea"/>
                <a:cs typeface="+mn-cs"/>
              </a:rPr>
              <a:t>flooding</a:t>
            </a:r>
            <a:r>
              <a:rPr lang="de-DE" sz="2000" dirty="0"/>
              <a:t> in Malawi </a:t>
            </a:r>
          </a:p>
          <a:p>
            <a:pPr lvl="1">
              <a:lnSpc>
                <a:spcPct val="150000"/>
              </a:lnSpc>
            </a:pPr>
            <a:r>
              <a:rPr lang="en-GB" altLang="de-DE" sz="2000" dirty="0"/>
              <a:t>Reflection space: </a:t>
            </a:r>
            <a:r>
              <a:rPr lang="en-GB" altLang="de-DE" sz="2000" kern="1200" dirty="0">
                <a:solidFill>
                  <a:schemeClr val="accent3"/>
                </a:solidFill>
                <a:ea typeface="+mn-ea"/>
                <a:cs typeface="+mn-cs"/>
              </a:rPr>
              <a:t>what makes effective NAP implementation</a:t>
            </a:r>
            <a:endParaRPr lang="en-GB" altLang="de-DE" sz="2000" dirty="0"/>
          </a:p>
        </p:txBody>
      </p:sp>
    </p:spTree>
    <p:extLst>
      <p:ext uri="{BB962C8B-B14F-4D97-AF65-F5344CB8AC3E}">
        <p14:creationId xmlns:p14="http://schemas.microsoft.com/office/powerpoint/2010/main" val="27038899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684000" y="1124744"/>
            <a:ext cx="7776000" cy="617928"/>
          </a:xfrm>
        </p:spPr>
        <p:txBody>
          <a:bodyPr/>
          <a:lstStyle/>
          <a:p>
            <a:r>
              <a:rPr lang="en-GB" altLang="de-DE" dirty="0">
                <a:solidFill>
                  <a:schemeClr val="accent3"/>
                </a:solidFill>
              </a:rPr>
              <a:t>What have we learned?</a:t>
            </a:r>
          </a:p>
        </p:txBody>
      </p:sp>
      <p:sp>
        <p:nvSpPr>
          <p:cNvPr id="3" name="Inhaltsplatzhalter 2"/>
          <p:cNvSpPr>
            <a:spLocks noGrp="1"/>
          </p:cNvSpPr>
          <p:nvPr>
            <p:ph idx="1"/>
          </p:nvPr>
        </p:nvSpPr>
        <p:spPr>
          <a:xfrm>
            <a:off x="683568" y="1800200"/>
            <a:ext cx="7776000" cy="4653136"/>
          </a:xfrm>
        </p:spPr>
        <p:txBody>
          <a:bodyPr/>
          <a:lstStyle/>
          <a:p>
            <a:pPr marL="285750" lvl="1" indent="-285750">
              <a:lnSpc>
                <a:spcPct val="150000"/>
              </a:lnSpc>
            </a:pPr>
            <a:r>
              <a:rPr lang="de-DE" dirty="0"/>
              <a:t>The NAP process entails </a:t>
            </a:r>
            <a:r>
              <a:rPr lang="de-DE" altLang="de-DE" dirty="0">
                <a:solidFill>
                  <a:schemeClr val="accent3"/>
                </a:solidFill>
                <a:ea typeface="+mn-ea"/>
                <a:cs typeface="+mn-cs"/>
              </a:rPr>
              <a:t>different steps</a:t>
            </a:r>
          </a:p>
          <a:p>
            <a:pPr marL="285750" lvl="1" indent="-285750">
              <a:lnSpc>
                <a:spcPct val="150000"/>
              </a:lnSpc>
            </a:pPr>
            <a:r>
              <a:rPr lang="de-DE" altLang="de-DE" dirty="0">
                <a:solidFill>
                  <a:schemeClr val="accent3"/>
                </a:solidFill>
                <a:ea typeface="+mn-ea"/>
                <a:cs typeface="+mn-cs"/>
              </a:rPr>
              <a:t>NAP technical guidelines </a:t>
            </a:r>
            <a:r>
              <a:rPr lang="de-DE" altLang="de-DE" dirty="0"/>
              <a:t>provide detailed guidance on how to develop a NAP Roadmap</a:t>
            </a:r>
            <a:endParaRPr lang="de-DE" dirty="0"/>
          </a:p>
          <a:p>
            <a:pPr marL="285750" lvl="1" indent="-285750">
              <a:lnSpc>
                <a:spcPct val="150000"/>
              </a:lnSpc>
            </a:pPr>
            <a:r>
              <a:rPr lang="fr-CH" altLang="de-DE" dirty="0" err="1"/>
              <a:t>Interplay</a:t>
            </a:r>
            <a:r>
              <a:rPr lang="fr-CH" altLang="de-DE" dirty="0"/>
              <a:t> and linkages </a:t>
            </a:r>
            <a:r>
              <a:rPr lang="fr-CH" dirty="0"/>
              <a:t>between levels as well as combing </a:t>
            </a:r>
            <a:r>
              <a:rPr lang="fr-CH" altLang="de-DE" dirty="0">
                <a:solidFill>
                  <a:schemeClr val="accent3"/>
                </a:solidFill>
                <a:ea typeface="+mn-ea"/>
                <a:cs typeface="+mn-cs"/>
              </a:rPr>
              <a:t>top-down and bottom-up</a:t>
            </a:r>
            <a:r>
              <a:rPr lang="fr-CH" dirty="0">
                <a:solidFill>
                  <a:srgbClr val="0070C0"/>
                </a:solidFill>
              </a:rPr>
              <a:t> </a:t>
            </a:r>
            <a:r>
              <a:rPr lang="fr-CH" dirty="0"/>
              <a:t>approaches are essential</a:t>
            </a:r>
          </a:p>
          <a:p>
            <a:pPr marL="285750" indent="-285750">
              <a:lnSpc>
                <a:spcPct val="150000"/>
              </a:lnSpc>
              <a:buFont typeface="Arial" panose="020B0604020202020204" pitchFamily="34" charset="0"/>
              <a:buChar char="•"/>
            </a:pPr>
            <a:r>
              <a:rPr lang="de-DE" altLang="de-DE" dirty="0">
                <a:solidFill>
                  <a:schemeClr val="accent3"/>
                </a:solidFill>
              </a:rPr>
              <a:t>Monitoring and evaluation </a:t>
            </a:r>
            <a:r>
              <a:rPr lang="de-DE" altLang="de-DE" dirty="0"/>
              <a:t>is</a:t>
            </a:r>
            <a:r>
              <a:rPr lang="de-DE" altLang="de-DE" dirty="0">
                <a:solidFill>
                  <a:schemeClr val="accent3"/>
                </a:solidFill>
              </a:rPr>
              <a:t> </a:t>
            </a:r>
            <a:r>
              <a:rPr lang="de-DE" altLang="de-DE" dirty="0"/>
              <a:t>fundamental</a:t>
            </a:r>
            <a:r>
              <a:rPr lang="de-DE" dirty="0"/>
              <a:t> to support effectiveness</a:t>
            </a:r>
            <a:endParaRPr lang="de-DE" altLang="de-DE" dirty="0"/>
          </a:p>
          <a:p>
            <a:r>
              <a:rPr lang="de-DE" dirty="0"/>
              <a:t> </a:t>
            </a:r>
            <a:endParaRPr lang="fr-CH" dirty="0"/>
          </a:p>
        </p:txBody>
      </p:sp>
    </p:spTree>
    <p:extLst>
      <p:ext uri="{BB962C8B-B14F-4D97-AF65-F5344CB8AC3E}">
        <p14:creationId xmlns:p14="http://schemas.microsoft.com/office/powerpoint/2010/main" val="21484534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a:xfrm>
            <a:off x="733287" y="1952079"/>
            <a:ext cx="3752850" cy="4213225"/>
          </a:xfrm>
          <a:prstGeom prst="rect">
            <a:avLst/>
          </a:prstGeom>
        </p:spPr>
        <p:txBody>
          <a:bodyPr/>
          <a:lstStyle/>
          <a:p>
            <a:pPr>
              <a:spcAft>
                <a:spcPts val="600"/>
              </a:spcAft>
              <a:buClr>
                <a:srgbClr val="C80F0F"/>
              </a:buClr>
              <a:buFont typeface="Wingdings" pitchFamily="2" charset="2"/>
              <a:buNone/>
              <a:defRPr/>
            </a:pPr>
            <a:r>
              <a:rPr lang="en-GB" sz="1100" kern="0" dirty="0">
                <a:solidFill>
                  <a:schemeClr val="tx2"/>
                </a:solidFill>
                <a:latin typeface="+mn-lt"/>
                <a:cs typeface="+mn-cs"/>
              </a:rPr>
              <a:t>This presentation is part of a </a:t>
            </a:r>
            <a:r>
              <a:rPr lang="en-GB" sz="1100" kern="0" dirty="0">
                <a:solidFill>
                  <a:schemeClr val="accent3"/>
                </a:solidFill>
              </a:rPr>
              <a:t>NAP country-level training </a:t>
            </a:r>
            <a:r>
              <a:rPr lang="en-GB" sz="1100" kern="0" dirty="0">
                <a:solidFill>
                  <a:schemeClr val="tx2"/>
                </a:solidFill>
              </a:rPr>
              <a:t>that has been developed by GIZ on behalf of BMZ </a:t>
            </a:r>
            <a:br>
              <a:rPr lang="en-GB" sz="1100" kern="0" dirty="0">
                <a:solidFill>
                  <a:schemeClr val="tx2"/>
                </a:solidFill>
              </a:rPr>
            </a:br>
            <a:r>
              <a:rPr lang="en-GB" sz="1100" kern="0" dirty="0">
                <a:solidFill>
                  <a:schemeClr val="tx2"/>
                </a:solidFill>
              </a:rPr>
              <a:t>and in cooperation with the NAP Global Support Programme (NAP-GSP), in particular UNDP and UNITAR.</a:t>
            </a:r>
          </a:p>
          <a:p>
            <a:pPr>
              <a:spcAft>
                <a:spcPts val="600"/>
              </a:spcAft>
              <a:buClr>
                <a:srgbClr val="C80F0F"/>
              </a:buClr>
              <a:buFont typeface="Wingdings" pitchFamily="2" charset="2"/>
              <a:buNone/>
              <a:defRPr/>
            </a:pPr>
            <a:r>
              <a:rPr lang="en-GB" sz="1100" kern="0" dirty="0">
                <a:solidFill>
                  <a:schemeClr val="tx2"/>
                </a:solidFill>
              </a:rPr>
              <a:t>The training is designed to support countries in setting up a National Adaptation Plan (NAP) process. It builds on the NAP Technical Guidelines developed by the Least-Developed Countries Expert Group (LEG).</a:t>
            </a:r>
          </a:p>
          <a:p>
            <a:pPr>
              <a:spcAft>
                <a:spcPts val="600"/>
              </a:spcAft>
              <a:buClr>
                <a:srgbClr val="C80F0F"/>
              </a:buClr>
              <a:buFont typeface="Wingdings" pitchFamily="2" charset="2"/>
              <a:buNone/>
              <a:defRPr/>
            </a:pPr>
            <a:r>
              <a:rPr lang="en-GB" sz="1100" kern="0" dirty="0">
                <a:solidFill>
                  <a:schemeClr val="tx2"/>
                </a:solidFill>
              </a:rPr>
              <a:t>You are welcome to use the slides, as long as you do not alter its content or design (including the logos), nor this imprint. If you have any questions regarding the training, please contact </a:t>
            </a:r>
            <a:r>
              <a:rPr lang="en-GB" sz="1100" kern="0" dirty="0">
                <a:solidFill>
                  <a:schemeClr val="tx2"/>
                </a:solidFill>
                <a:hlinkClick r:id="rId3"/>
              </a:rPr>
              <a:t>Michael </a:t>
            </a:r>
            <a:r>
              <a:rPr lang="en-GB" sz="1100" kern="0" dirty="0" err="1">
                <a:solidFill>
                  <a:schemeClr val="tx2"/>
                </a:solidFill>
                <a:hlinkClick r:id="rId3"/>
              </a:rPr>
              <a:t>Brossmann</a:t>
            </a:r>
            <a:r>
              <a:rPr lang="en-GB" sz="1100" kern="0" dirty="0">
                <a:solidFill>
                  <a:schemeClr val="tx2"/>
                </a:solidFill>
                <a:hlinkClick r:id="rId3"/>
              </a:rPr>
              <a:t> </a:t>
            </a:r>
            <a:r>
              <a:rPr lang="en-GB" sz="1100" kern="0" dirty="0">
                <a:solidFill>
                  <a:schemeClr val="tx2"/>
                </a:solidFill>
              </a:rPr>
              <a:t> </a:t>
            </a:r>
            <a:r>
              <a:rPr lang="en-GB" sz="1100" kern="0" dirty="0">
                <a:solidFill>
                  <a:srgbClr val="727272"/>
                </a:solidFill>
              </a:rPr>
              <a:t>at </a:t>
            </a:r>
            <a:r>
              <a:rPr lang="en-GB" sz="1100" kern="0" dirty="0" err="1">
                <a:solidFill>
                  <a:srgbClr val="727272"/>
                </a:solidFill>
              </a:rPr>
              <a:t>GIZ</a:t>
            </a:r>
            <a:r>
              <a:rPr lang="en-GB" sz="1100" kern="0" dirty="0">
                <a:solidFill>
                  <a:srgbClr val="727272"/>
                </a:solidFill>
              </a:rPr>
              <a:t>.</a:t>
            </a:r>
            <a:br>
              <a:rPr lang="en-GB" sz="1100" kern="0" dirty="0">
                <a:solidFill>
                  <a:srgbClr val="727272"/>
                </a:solidFill>
              </a:rPr>
            </a:br>
            <a:r>
              <a:rPr lang="en-GB" sz="1100" kern="0" dirty="0">
                <a:solidFill>
                  <a:srgbClr val="727272"/>
                </a:solidFill>
              </a:rPr>
              <a:t>For questions related to the Technical Guidelines, please refer to the </a:t>
            </a:r>
            <a:r>
              <a:rPr lang="en-GB" sz="1100" kern="0" dirty="0">
                <a:solidFill>
                  <a:schemeClr val="tx2"/>
                </a:solidFill>
              </a:rPr>
              <a:t>UNFCCC’s </a:t>
            </a:r>
            <a:r>
              <a:rPr lang="en-GB" sz="1100" kern="0" dirty="0">
                <a:solidFill>
                  <a:schemeClr val="tx2"/>
                </a:solidFill>
                <a:hlinkClick r:id="rId4"/>
              </a:rPr>
              <a:t>NAP Central</a:t>
            </a:r>
            <a:r>
              <a:rPr lang="en-GB" sz="1100" kern="0" dirty="0">
                <a:solidFill>
                  <a:srgbClr val="727272"/>
                </a:solidFill>
              </a:rPr>
              <a:t>.</a:t>
            </a:r>
          </a:p>
          <a:p>
            <a:pPr>
              <a:spcAft>
                <a:spcPts val="600"/>
              </a:spcAft>
              <a:buClr>
                <a:srgbClr val="C80F0F"/>
              </a:buClr>
              <a:buFont typeface="Wingdings" pitchFamily="2" charset="2"/>
              <a:buNone/>
              <a:defRPr/>
            </a:pPr>
            <a:endParaRPr lang="en-GB" sz="1100" kern="0" dirty="0">
              <a:solidFill>
                <a:schemeClr val="tx2"/>
              </a:solidFill>
            </a:endParaRPr>
          </a:p>
          <a:p>
            <a:pPr>
              <a:spcAft>
                <a:spcPts val="600"/>
              </a:spcAft>
              <a:buClr>
                <a:srgbClr val="C80F0F"/>
              </a:buClr>
              <a:buFont typeface="Wingdings" pitchFamily="2" charset="2"/>
              <a:buNone/>
              <a:defRPr/>
            </a:pPr>
            <a:endParaRPr lang="en-GB" sz="1100" kern="0" dirty="0">
              <a:solidFill>
                <a:schemeClr val="tx2"/>
              </a:solidFill>
            </a:endParaRPr>
          </a:p>
          <a:p>
            <a:pPr>
              <a:spcAft>
                <a:spcPts val="600"/>
              </a:spcAft>
              <a:buClr>
                <a:srgbClr val="C80F0F"/>
              </a:buClr>
              <a:buFont typeface="Wingdings" pitchFamily="2" charset="2"/>
              <a:buNone/>
              <a:defRPr/>
            </a:pPr>
            <a:endParaRPr lang="en-GB" sz="1400" kern="0" dirty="0">
              <a:solidFill>
                <a:schemeClr val="tx2"/>
              </a:solidFill>
            </a:endParaRPr>
          </a:p>
          <a:p>
            <a:pPr>
              <a:spcAft>
                <a:spcPts val="600"/>
              </a:spcAft>
              <a:buClr>
                <a:srgbClr val="C80F0F"/>
              </a:buClr>
              <a:defRPr/>
            </a:pPr>
            <a:r>
              <a:rPr lang="en-GB" sz="1100" kern="0" dirty="0">
                <a:solidFill>
                  <a:schemeClr val="tx2"/>
                </a:solidFill>
              </a:rPr>
              <a:t>As a federally owned enterprise, the Deutsche </a:t>
            </a:r>
            <a:r>
              <a:rPr lang="en-GB" sz="1100" kern="0" dirty="0" err="1">
                <a:solidFill>
                  <a:schemeClr val="tx2"/>
                </a:solidFill>
              </a:rPr>
              <a:t>Gesellschaft</a:t>
            </a:r>
            <a:r>
              <a:rPr lang="en-GB" sz="1100" kern="0" dirty="0">
                <a:solidFill>
                  <a:schemeClr val="tx2"/>
                </a:solidFill>
              </a:rPr>
              <a:t> </a:t>
            </a:r>
            <a:r>
              <a:rPr lang="en-GB" sz="1100" kern="0" dirty="0" err="1">
                <a:solidFill>
                  <a:schemeClr val="tx2"/>
                </a:solidFill>
              </a:rPr>
              <a:t>für</a:t>
            </a:r>
            <a:r>
              <a:rPr lang="en-GB" sz="1100" kern="0" dirty="0">
                <a:solidFill>
                  <a:schemeClr val="tx2"/>
                </a:solidFill>
              </a:rPr>
              <a:t> </a:t>
            </a:r>
            <a:r>
              <a:rPr lang="en-GB" sz="1100" kern="0" dirty="0" err="1">
                <a:solidFill>
                  <a:schemeClr val="tx2"/>
                </a:solidFill>
              </a:rPr>
              <a:t>Internationale</a:t>
            </a:r>
            <a:r>
              <a:rPr lang="en-GB" sz="1100" kern="0" dirty="0">
                <a:solidFill>
                  <a:schemeClr val="tx2"/>
                </a:solidFill>
              </a:rPr>
              <a:t> </a:t>
            </a:r>
            <a:r>
              <a:rPr lang="en-GB" sz="1100" kern="0" dirty="0" err="1">
                <a:solidFill>
                  <a:schemeClr val="tx2"/>
                </a:solidFill>
              </a:rPr>
              <a:t>Zusammenarbeit</a:t>
            </a:r>
            <a:r>
              <a:rPr lang="en-GB" sz="1100" kern="0" dirty="0">
                <a:solidFill>
                  <a:schemeClr val="tx2"/>
                </a:solidFill>
              </a:rPr>
              <a:t> (GIZ) GmbH supports the German Government in achieving its objectives in the field of international cooperation for sustainable development.</a:t>
            </a:r>
            <a:r>
              <a:rPr lang="en-US" sz="1100" dirty="0">
                <a:solidFill>
                  <a:schemeClr val="tx2"/>
                </a:solidFill>
              </a:rPr>
              <a:t> GIZ also engages in human resource development, advanced training and dialogue.</a:t>
            </a:r>
            <a:endParaRPr lang="en-GB" sz="1100" kern="0" dirty="0">
              <a:solidFill>
                <a:schemeClr val="tx2"/>
              </a:solidFill>
            </a:endParaRPr>
          </a:p>
          <a:p>
            <a:pPr>
              <a:spcAft>
                <a:spcPts val="600"/>
              </a:spcAft>
              <a:buClr>
                <a:srgbClr val="C80F0F"/>
              </a:buClr>
              <a:buFont typeface="Wingdings" pitchFamily="2" charset="2"/>
              <a:buNone/>
              <a:defRPr/>
            </a:pPr>
            <a:endParaRPr lang="en-GB" sz="1100" kern="0" dirty="0"/>
          </a:p>
          <a:p>
            <a:pPr>
              <a:spcBef>
                <a:spcPts val="0"/>
              </a:spcBef>
              <a:spcAft>
                <a:spcPts val="600"/>
              </a:spcAft>
              <a:buClr>
                <a:srgbClr val="C80F0F"/>
              </a:buClr>
              <a:buFont typeface="Wingdings" pitchFamily="2" charset="2"/>
              <a:buNone/>
              <a:defRPr/>
            </a:pPr>
            <a:endParaRPr lang="en-GB" sz="1100" kern="0" dirty="0"/>
          </a:p>
          <a:p>
            <a:pPr>
              <a:spcBef>
                <a:spcPts val="0"/>
              </a:spcBef>
              <a:spcAft>
                <a:spcPts val="300"/>
              </a:spcAft>
              <a:buClr>
                <a:srgbClr val="C80F0F"/>
              </a:buClr>
              <a:buFont typeface="Wingdings" pitchFamily="2" charset="2"/>
              <a:buNone/>
              <a:defRPr/>
            </a:pPr>
            <a:endParaRPr lang="en-GB" sz="1200" kern="0" dirty="0">
              <a:solidFill>
                <a:schemeClr val="tx1"/>
              </a:solidFill>
              <a:latin typeface="+mn-lt"/>
              <a:cs typeface="+mn-cs"/>
            </a:endParaRPr>
          </a:p>
          <a:p>
            <a:pPr>
              <a:spcBef>
                <a:spcPts val="0"/>
              </a:spcBef>
              <a:spcAft>
                <a:spcPts val="300"/>
              </a:spcAft>
              <a:buClr>
                <a:srgbClr val="C80F0F"/>
              </a:buClr>
              <a:buFont typeface="Wingdings" pitchFamily="2" charset="2"/>
              <a:buNone/>
              <a:defRPr/>
            </a:pPr>
            <a:endParaRPr lang="en-GB" sz="1200" kern="0" dirty="0">
              <a:solidFill>
                <a:schemeClr val="tx1"/>
              </a:solidFill>
              <a:latin typeface="+mn-lt"/>
              <a:cs typeface="+mn-cs"/>
            </a:endParaRPr>
          </a:p>
          <a:p>
            <a:pPr>
              <a:spcBef>
                <a:spcPts val="0"/>
              </a:spcBef>
              <a:spcAft>
                <a:spcPts val="300"/>
              </a:spcAft>
              <a:buClr>
                <a:srgbClr val="C80F0F"/>
              </a:buClr>
              <a:buFont typeface="Wingdings" pitchFamily="2" charset="2"/>
              <a:buNone/>
              <a:defRPr/>
            </a:pPr>
            <a:endParaRPr lang="en-GB" sz="1200" kern="0" dirty="0">
              <a:solidFill>
                <a:schemeClr val="tx1"/>
              </a:solidFill>
              <a:latin typeface="+mn-lt"/>
              <a:cs typeface="+mn-cs"/>
            </a:endParaRPr>
          </a:p>
        </p:txBody>
      </p:sp>
      <p:sp>
        <p:nvSpPr>
          <p:cNvPr id="9" name="Title 1"/>
          <p:cNvSpPr txBox="1">
            <a:spLocks/>
          </p:cNvSpPr>
          <p:nvPr/>
        </p:nvSpPr>
        <p:spPr>
          <a:xfrm>
            <a:off x="718070" y="1196752"/>
            <a:ext cx="7526338" cy="741362"/>
          </a:xfrm>
          <a:prstGeom prst="rect">
            <a:avLst/>
          </a:prstGeom>
        </p:spPr>
        <p:txBody>
          <a:bodyPr anchor="b"/>
          <a:lstStyle/>
          <a:p>
            <a:pPr>
              <a:defRPr/>
            </a:pPr>
            <a:r>
              <a:rPr lang="en-GB" sz="2400" kern="0" dirty="0">
                <a:solidFill>
                  <a:schemeClr val="accent3"/>
                </a:solidFill>
                <a:latin typeface="+mj-lt"/>
                <a:ea typeface="+mj-ea"/>
                <a:cs typeface="+mj-cs"/>
              </a:rPr>
              <a:t>Imprint</a:t>
            </a:r>
          </a:p>
        </p:txBody>
      </p:sp>
      <p:sp>
        <p:nvSpPr>
          <p:cNvPr id="11" name="Inhaltsplatzhalter 2"/>
          <p:cNvSpPr txBox="1">
            <a:spLocks/>
          </p:cNvSpPr>
          <p:nvPr/>
        </p:nvSpPr>
        <p:spPr bwMode="auto">
          <a:xfrm>
            <a:off x="4983856" y="1569492"/>
            <a:ext cx="3683075" cy="4576762"/>
          </a:xfrm>
          <a:prstGeom prst="rect">
            <a:avLst/>
          </a:prstGeom>
          <a:noFill/>
          <a:ln w="9525">
            <a:noFill/>
            <a:miter lim="800000"/>
            <a:headEnd/>
            <a:tailEnd/>
          </a:ln>
        </p:spPr>
        <p:txBody>
          <a:bodyPr lIns="0" tIns="0" rIns="0" bIns="0"/>
          <a:lstStyle/>
          <a:p>
            <a:pPr>
              <a:spcBef>
                <a:spcPts val="0"/>
              </a:spcBef>
              <a:spcAft>
                <a:spcPts val="600"/>
              </a:spcAft>
              <a:buClr>
                <a:srgbClr val="C80F0F"/>
              </a:buClr>
              <a:buFont typeface="Wingdings" pitchFamily="2" charset="2"/>
              <a:buNone/>
              <a:defRPr/>
            </a:pPr>
            <a:r>
              <a:rPr lang="en-GB" sz="1100" kern="0" dirty="0">
                <a:solidFill>
                  <a:schemeClr val="accent3"/>
                </a:solidFill>
              </a:rPr>
              <a:t>Published by</a:t>
            </a:r>
            <a:r>
              <a:rPr lang="en-GB" sz="1100" kern="0" dirty="0">
                <a:solidFill>
                  <a:schemeClr val="tx1">
                    <a:lumMod val="50000"/>
                    <a:lumOff val="50000"/>
                  </a:schemeClr>
                </a:solidFill>
              </a:rPr>
              <a:t/>
            </a:r>
            <a:br>
              <a:rPr lang="en-GB" sz="1100" kern="0" dirty="0">
                <a:solidFill>
                  <a:schemeClr val="tx1">
                    <a:lumMod val="50000"/>
                    <a:lumOff val="50000"/>
                  </a:schemeClr>
                </a:solidFill>
              </a:rPr>
            </a:br>
            <a:r>
              <a:rPr lang="en-GB" sz="1100" kern="0" dirty="0">
                <a:solidFill>
                  <a:schemeClr val="tx2"/>
                </a:solidFill>
              </a:rPr>
              <a:t>Deutsche </a:t>
            </a:r>
            <a:r>
              <a:rPr lang="en-GB" sz="1100" kern="0" dirty="0" err="1">
                <a:solidFill>
                  <a:schemeClr val="tx2"/>
                </a:solidFill>
              </a:rPr>
              <a:t>Gesellschaft</a:t>
            </a:r>
            <a:r>
              <a:rPr lang="en-GB" sz="1100" kern="0" dirty="0">
                <a:solidFill>
                  <a:schemeClr val="tx2"/>
                </a:solidFill>
              </a:rPr>
              <a:t> </a:t>
            </a:r>
            <a:r>
              <a:rPr lang="en-GB" sz="1100" kern="0" dirty="0" err="1">
                <a:solidFill>
                  <a:schemeClr val="tx2"/>
                </a:solidFill>
              </a:rPr>
              <a:t>für</a:t>
            </a:r>
            <a:r>
              <a:rPr lang="en-GB" sz="1100" kern="0" dirty="0">
                <a:solidFill>
                  <a:schemeClr val="tx2"/>
                </a:solidFill>
              </a:rPr>
              <a:t> </a:t>
            </a:r>
            <a:br>
              <a:rPr lang="en-GB" sz="1100" kern="0" dirty="0">
                <a:solidFill>
                  <a:schemeClr val="tx2"/>
                </a:solidFill>
              </a:rPr>
            </a:br>
            <a:r>
              <a:rPr lang="en-GB" sz="1100" kern="0" dirty="0" err="1">
                <a:solidFill>
                  <a:schemeClr val="tx2"/>
                </a:solidFill>
              </a:rPr>
              <a:t>Internationale</a:t>
            </a:r>
            <a:r>
              <a:rPr lang="en-GB" sz="1100" kern="0" dirty="0">
                <a:solidFill>
                  <a:schemeClr val="tx2"/>
                </a:solidFill>
              </a:rPr>
              <a:t> </a:t>
            </a:r>
            <a:r>
              <a:rPr lang="en-GB" sz="1100" kern="0" dirty="0" err="1">
                <a:solidFill>
                  <a:schemeClr val="tx2"/>
                </a:solidFill>
              </a:rPr>
              <a:t>Zusammenarbeit</a:t>
            </a:r>
            <a:r>
              <a:rPr lang="en-GB" sz="1100" kern="0" dirty="0">
                <a:solidFill>
                  <a:schemeClr val="tx2"/>
                </a:solidFill>
              </a:rPr>
              <a:t> (GIZ) GmbH</a:t>
            </a:r>
          </a:p>
          <a:p>
            <a:pPr>
              <a:spcBef>
                <a:spcPts val="0"/>
              </a:spcBef>
              <a:spcAft>
                <a:spcPts val="600"/>
              </a:spcAft>
              <a:buClr>
                <a:srgbClr val="C80F0F"/>
              </a:buClr>
              <a:buFont typeface="Wingdings" pitchFamily="2" charset="2"/>
              <a:buNone/>
              <a:defRPr/>
            </a:pPr>
            <a:r>
              <a:rPr lang="en-GB" sz="1100" kern="0" dirty="0">
                <a:solidFill>
                  <a:schemeClr val="tx2"/>
                </a:solidFill>
              </a:rPr>
              <a:t>Climate Policy Support Project</a:t>
            </a:r>
          </a:p>
          <a:p>
            <a:pPr>
              <a:spcBef>
                <a:spcPts val="0"/>
              </a:spcBef>
              <a:spcAft>
                <a:spcPts val="600"/>
              </a:spcAft>
              <a:buClr>
                <a:srgbClr val="C80F0F"/>
              </a:buClr>
              <a:buFont typeface="Wingdings" pitchFamily="2" charset="2"/>
              <a:buNone/>
              <a:tabLst>
                <a:tab pos="180975" algn="l"/>
              </a:tabLst>
              <a:defRPr/>
            </a:pPr>
            <a:r>
              <a:rPr lang="en-GB" sz="1100" kern="0" dirty="0">
                <a:solidFill>
                  <a:schemeClr val="tx2"/>
                </a:solidFill>
              </a:rPr>
              <a:t>Dag-Hammarskjöld-</a:t>
            </a:r>
            <a:r>
              <a:rPr lang="en-GB" sz="1100" kern="0" dirty="0" err="1">
                <a:solidFill>
                  <a:schemeClr val="tx2"/>
                </a:solidFill>
              </a:rPr>
              <a:t>Weg</a:t>
            </a:r>
            <a:r>
              <a:rPr lang="en-GB" sz="1100" kern="0" dirty="0">
                <a:solidFill>
                  <a:schemeClr val="tx2"/>
                </a:solidFill>
              </a:rPr>
              <a:t> 1-5</a:t>
            </a:r>
            <a:br>
              <a:rPr lang="en-GB" sz="1100" kern="0" dirty="0">
                <a:solidFill>
                  <a:schemeClr val="tx2"/>
                </a:solidFill>
              </a:rPr>
            </a:br>
            <a:r>
              <a:rPr lang="en-GB" sz="1100" kern="0" dirty="0">
                <a:solidFill>
                  <a:schemeClr val="tx2"/>
                </a:solidFill>
              </a:rPr>
              <a:t>65760 Eschborn, Germany</a:t>
            </a:r>
            <a:br>
              <a:rPr lang="en-GB" sz="1100" kern="0" dirty="0">
                <a:solidFill>
                  <a:schemeClr val="tx2"/>
                </a:solidFill>
              </a:rPr>
            </a:br>
            <a:r>
              <a:rPr lang="en-GB" sz="1100" kern="0" dirty="0">
                <a:solidFill>
                  <a:schemeClr val="tx2"/>
                </a:solidFill>
              </a:rPr>
              <a:t>T	+49 61 96 79-0</a:t>
            </a:r>
            <a:br>
              <a:rPr lang="en-GB" sz="1100" kern="0" dirty="0">
                <a:solidFill>
                  <a:schemeClr val="tx2"/>
                </a:solidFill>
              </a:rPr>
            </a:br>
            <a:r>
              <a:rPr lang="en-GB" sz="1100" kern="0" dirty="0">
                <a:solidFill>
                  <a:schemeClr val="tx2"/>
                </a:solidFill>
              </a:rPr>
              <a:t>F  +49 61 96 79-1115</a:t>
            </a:r>
          </a:p>
          <a:p>
            <a:pPr>
              <a:spcBef>
                <a:spcPts val="0"/>
              </a:spcBef>
              <a:spcAft>
                <a:spcPts val="600"/>
              </a:spcAft>
              <a:buClr>
                <a:srgbClr val="C80F0F"/>
              </a:buClr>
              <a:buFont typeface="Wingdings" pitchFamily="2" charset="2"/>
              <a:buNone/>
              <a:tabLst>
                <a:tab pos="180975" algn="l"/>
              </a:tabLst>
              <a:defRPr/>
            </a:pPr>
            <a:r>
              <a:rPr lang="en-GB" sz="1100" kern="0" dirty="0">
                <a:solidFill>
                  <a:schemeClr val="accent3"/>
                </a:solidFill>
              </a:rPr>
              <a:t>Contact</a:t>
            </a:r>
            <a:r>
              <a:rPr lang="en-GB" sz="1100" kern="0" dirty="0"/>
              <a:t/>
            </a:r>
            <a:br>
              <a:rPr lang="en-GB" sz="1100" kern="0" dirty="0"/>
            </a:br>
            <a:r>
              <a:rPr lang="en-GB" sz="1100" kern="0" dirty="0">
                <a:solidFill>
                  <a:schemeClr val="tx2"/>
                </a:solidFill>
              </a:rPr>
              <a:t>E</a:t>
            </a:r>
            <a:r>
              <a:rPr lang="en-GB" sz="1100" kern="0" dirty="0"/>
              <a:t>	</a:t>
            </a:r>
            <a:r>
              <a:rPr lang="en-GB" sz="1100" u="sng" kern="0" dirty="0">
                <a:hlinkClick r:id="rId5"/>
              </a:rPr>
              <a:t>climate@giz.de</a:t>
            </a:r>
            <a:r>
              <a:rPr lang="en-GB" sz="1100" u="sng" kern="0" dirty="0"/>
              <a:t/>
            </a:r>
            <a:br>
              <a:rPr lang="en-GB" sz="1100" u="sng" kern="0" dirty="0"/>
            </a:br>
            <a:r>
              <a:rPr lang="en-GB" sz="1100" kern="0" dirty="0">
                <a:solidFill>
                  <a:schemeClr val="tx2"/>
                </a:solidFill>
              </a:rPr>
              <a:t>I</a:t>
            </a:r>
            <a:r>
              <a:rPr lang="en-GB" sz="1100" kern="0" dirty="0"/>
              <a:t>	</a:t>
            </a:r>
            <a:r>
              <a:rPr lang="en-GB" sz="1100" kern="0" dirty="0">
                <a:hlinkClick r:id="rId6"/>
              </a:rPr>
              <a:t>www.giz.de/climate</a:t>
            </a:r>
            <a:endParaRPr lang="en-GB" sz="1100" kern="0" dirty="0"/>
          </a:p>
          <a:p>
            <a:pPr>
              <a:spcAft>
                <a:spcPts val="600"/>
              </a:spcAft>
              <a:defRPr/>
            </a:pPr>
            <a:r>
              <a:rPr lang="en-GB" sz="1100" kern="0" dirty="0">
                <a:solidFill>
                  <a:schemeClr val="accent3"/>
                </a:solidFill>
              </a:rPr>
              <a:t>Responsible</a:t>
            </a:r>
            <a:r>
              <a:rPr lang="en-GB" sz="1100" kern="0" dirty="0">
                <a:solidFill>
                  <a:schemeClr val="tx1">
                    <a:lumMod val="50000"/>
                    <a:lumOff val="50000"/>
                  </a:schemeClr>
                </a:solidFill>
              </a:rPr>
              <a:t/>
            </a:r>
            <a:br>
              <a:rPr lang="en-GB" sz="1100" kern="0" dirty="0">
                <a:solidFill>
                  <a:schemeClr val="tx1">
                    <a:lumMod val="50000"/>
                    <a:lumOff val="50000"/>
                  </a:schemeClr>
                </a:solidFill>
              </a:rPr>
            </a:br>
            <a:r>
              <a:rPr lang="en-GB" sz="1100" kern="0" dirty="0">
                <a:solidFill>
                  <a:schemeClr val="tx2"/>
                </a:solidFill>
              </a:rPr>
              <a:t>Michael </a:t>
            </a:r>
            <a:r>
              <a:rPr lang="en-GB" sz="1100" kern="0" dirty="0" err="1">
                <a:solidFill>
                  <a:schemeClr val="tx2"/>
                </a:solidFill>
              </a:rPr>
              <a:t>Brossmann</a:t>
            </a:r>
            <a:r>
              <a:rPr lang="en-GB" sz="1100" kern="0" dirty="0">
                <a:solidFill>
                  <a:srgbClr val="727272"/>
                </a:solidFill>
              </a:rPr>
              <a:t>, </a:t>
            </a:r>
            <a:r>
              <a:rPr lang="en-GB" sz="1100" kern="0" dirty="0" err="1">
                <a:solidFill>
                  <a:srgbClr val="727272"/>
                </a:solidFill>
              </a:rPr>
              <a:t>GIZ</a:t>
            </a:r>
            <a:endParaRPr lang="en-GB" sz="1100" kern="0" dirty="0">
              <a:solidFill>
                <a:srgbClr val="727272"/>
              </a:solidFill>
            </a:endParaRPr>
          </a:p>
          <a:p>
            <a:pPr>
              <a:spcBef>
                <a:spcPts val="0"/>
              </a:spcBef>
              <a:spcAft>
                <a:spcPts val="600"/>
              </a:spcAft>
              <a:defRPr/>
            </a:pPr>
            <a:r>
              <a:rPr lang="en-GB" sz="1100" kern="0" dirty="0">
                <a:solidFill>
                  <a:schemeClr val="accent3"/>
                </a:solidFill>
              </a:rPr>
              <a:t>Authors</a:t>
            </a:r>
            <a:r>
              <a:rPr lang="en-GB" sz="1100" kern="0" dirty="0">
                <a:solidFill>
                  <a:schemeClr val="tx1">
                    <a:lumMod val="50000"/>
                    <a:lumOff val="50000"/>
                  </a:schemeClr>
                </a:solidFill>
              </a:rPr>
              <a:t/>
            </a:r>
            <a:br>
              <a:rPr lang="en-GB" sz="1100" kern="0" dirty="0">
                <a:solidFill>
                  <a:schemeClr val="tx1">
                    <a:lumMod val="50000"/>
                    <a:lumOff val="50000"/>
                  </a:schemeClr>
                </a:solidFill>
              </a:rPr>
            </a:br>
            <a:r>
              <a:rPr lang="en-GB" sz="1100" b="0" kern="0" dirty="0">
                <a:solidFill>
                  <a:schemeClr val="tx2"/>
                </a:solidFill>
              </a:rPr>
              <a:t>Angus Mackay, Ilaria Gallo</a:t>
            </a:r>
          </a:p>
          <a:p>
            <a:pPr>
              <a:spcAft>
                <a:spcPts val="600"/>
              </a:spcAft>
              <a:defRPr/>
            </a:pPr>
            <a:r>
              <a:rPr lang="en-GB" sz="1100" kern="0" dirty="0">
                <a:solidFill>
                  <a:schemeClr val="accent3"/>
                </a:solidFill>
              </a:rPr>
              <a:t>Photo credits</a:t>
            </a:r>
            <a:r>
              <a:rPr lang="en-GB" sz="1100" kern="0" dirty="0">
                <a:solidFill>
                  <a:schemeClr val="tx1">
                    <a:lumMod val="65000"/>
                    <a:lumOff val="35000"/>
                  </a:schemeClr>
                </a:solidFill>
              </a:rPr>
              <a:t/>
            </a:r>
            <a:br>
              <a:rPr lang="en-GB" sz="1100" kern="0" dirty="0">
                <a:solidFill>
                  <a:schemeClr val="tx1">
                    <a:lumMod val="65000"/>
                    <a:lumOff val="35000"/>
                  </a:schemeClr>
                </a:solidFill>
              </a:rPr>
            </a:br>
            <a:r>
              <a:rPr lang="en-GB" sz="1100" kern="0" dirty="0">
                <a:solidFill>
                  <a:schemeClr val="tx2"/>
                </a:solidFill>
              </a:rPr>
              <a:t>Title: Top-down (</a:t>
            </a:r>
            <a:r>
              <a:rPr lang="en-GB" sz="1100" dirty="0">
                <a:solidFill>
                  <a:schemeClr val="tx2"/>
                </a:solidFill>
              </a:rPr>
              <a:t>UN Photo, 2011), Bottom-up (UN Photo, 2012), The NAP Planning and Budgeting Process (</a:t>
            </a:r>
            <a:r>
              <a:rPr lang="en-GB" sz="1100" dirty="0" err="1">
                <a:solidFill>
                  <a:schemeClr val="tx2"/>
                </a:solidFill>
              </a:rPr>
              <a:t>UNITAR</a:t>
            </a:r>
            <a:r>
              <a:rPr lang="en-GB" sz="1100" dirty="0">
                <a:solidFill>
                  <a:schemeClr val="tx2"/>
                </a:solidFill>
              </a:rPr>
              <a:t>, 2016), Classroom (UNDP Malawi, 2014)</a:t>
            </a:r>
            <a:endParaRPr lang="en-GB" sz="1100" b="0" kern="0" dirty="0">
              <a:solidFill>
                <a:schemeClr val="tx2"/>
              </a:solidFill>
            </a:endParaRPr>
          </a:p>
          <a:p>
            <a:pPr>
              <a:spcBef>
                <a:spcPts val="0"/>
              </a:spcBef>
              <a:spcAft>
                <a:spcPts val="600"/>
              </a:spcAft>
              <a:defRPr/>
            </a:pPr>
            <a:endParaRPr lang="en-GB" sz="1100" kern="0" dirty="0">
              <a:solidFill>
                <a:srgbClr val="C00000"/>
              </a:solidFill>
            </a:endParaRPr>
          </a:p>
          <a:p>
            <a:pPr>
              <a:spcBef>
                <a:spcPts val="0"/>
              </a:spcBef>
              <a:spcAft>
                <a:spcPts val="600"/>
              </a:spcAft>
              <a:defRPr/>
            </a:pPr>
            <a:endParaRPr lang="en-GB" sz="1100" kern="0" dirty="0">
              <a:solidFill>
                <a:srgbClr val="C00000"/>
              </a:solidFill>
            </a:endParaRPr>
          </a:p>
          <a:p>
            <a:pPr>
              <a:spcBef>
                <a:spcPts val="0"/>
              </a:spcBef>
              <a:spcAft>
                <a:spcPts val="600"/>
              </a:spcAft>
              <a:defRPr/>
            </a:pPr>
            <a:r>
              <a:rPr lang="en-GB" sz="600" kern="0" dirty="0">
                <a:solidFill>
                  <a:srgbClr val="C00000"/>
                </a:solidFill>
              </a:rPr>
              <a:t/>
            </a:r>
            <a:br>
              <a:rPr lang="en-GB" sz="600" kern="0" dirty="0">
                <a:solidFill>
                  <a:srgbClr val="C00000"/>
                </a:solidFill>
              </a:rPr>
            </a:br>
            <a:endParaRPr lang="en-GB" sz="600" kern="0" dirty="0">
              <a:solidFill>
                <a:srgbClr val="C00000"/>
              </a:solidFill>
            </a:endParaRPr>
          </a:p>
          <a:p>
            <a:pPr>
              <a:spcBef>
                <a:spcPts val="0"/>
              </a:spcBef>
              <a:spcAft>
                <a:spcPts val="600"/>
              </a:spcAft>
              <a:buClr>
                <a:srgbClr val="C80F0F"/>
              </a:buClr>
              <a:buFont typeface="Wingdings" pitchFamily="2" charset="2"/>
              <a:buNone/>
              <a:tabLst>
                <a:tab pos="180975" algn="l"/>
              </a:tabLst>
              <a:defRPr/>
            </a:pPr>
            <a:r>
              <a:rPr lang="en-GB" sz="1100" kern="0" dirty="0">
                <a:solidFill>
                  <a:schemeClr val="accent3"/>
                </a:solidFill>
              </a:rPr>
              <a:t/>
            </a:r>
            <a:br>
              <a:rPr lang="en-GB" sz="1100" kern="0" dirty="0">
                <a:solidFill>
                  <a:schemeClr val="accent3"/>
                </a:solidFill>
              </a:rPr>
            </a:br>
            <a:endParaRPr lang="en-GB" sz="1100" b="0" kern="0" dirty="0">
              <a:solidFill>
                <a:schemeClr val="tx1">
                  <a:lumMod val="50000"/>
                  <a:lumOff val="50000"/>
                </a:schemeClr>
              </a:solidFill>
            </a:endParaRPr>
          </a:p>
        </p:txBody>
      </p:sp>
      <p:pic>
        <p:nvPicPr>
          <p:cNvPr id="6" name="Grafik 5"/>
          <p:cNvPicPr>
            <a:picLocks noChangeAspect="1"/>
          </p:cNvPicPr>
          <p:nvPr/>
        </p:nvPicPr>
        <p:blipFill rotWithShape="1">
          <a:blip r:embed="rId7" cstate="print">
            <a:extLst>
              <a:ext uri="{28A0092B-C50C-407E-A947-70E740481C1C}">
                <a14:useLocalDpi xmlns:a14="http://schemas.microsoft.com/office/drawing/2010/main" val="0"/>
              </a:ext>
            </a:extLst>
          </a:blip>
          <a:srcRect t="9171" r="11973" b="11605"/>
          <a:stretch/>
        </p:blipFill>
        <p:spPr>
          <a:xfrm>
            <a:off x="4788024" y="5304177"/>
            <a:ext cx="3068522" cy="1424200"/>
          </a:xfrm>
          <a:prstGeom prst="rect">
            <a:avLst/>
          </a:prstGeom>
        </p:spPr>
      </p:pic>
    </p:spTree>
    <p:extLst>
      <p:ext uri="{BB962C8B-B14F-4D97-AF65-F5344CB8AC3E}">
        <p14:creationId xmlns:p14="http://schemas.microsoft.com/office/powerpoint/2010/main" val="1078415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GB" altLang="de-DE" sz="2800" dirty="0">
                <a:solidFill>
                  <a:schemeClr val="accent3"/>
                </a:solidFill>
              </a:rPr>
              <a:t>What can you expect to learn from this session?</a:t>
            </a:r>
          </a:p>
        </p:txBody>
      </p:sp>
      <p:sp>
        <p:nvSpPr>
          <p:cNvPr id="3" name="Inhaltsplatzhalter 2"/>
          <p:cNvSpPr>
            <a:spLocks noGrp="1"/>
          </p:cNvSpPr>
          <p:nvPr>
            <p:ph idx="1"/>
          </p:nvPr>
        </p:nvSpPr>
        <p:spPr>
          <a:xfrm>
            <a:off x="684000" y="2387036"/>
            <a:ext cx="7776000" cy="3816000"/>
          </a:xfrm>
        </p:spPr>
        <p:txBody>
          <a:bodyPr/>
          <a:lstStyle/>
          <a:p>
            <a:pPr marL="285750" lvl="0" indent="-285750">
              <a:lnSpc>
                <a:spcPct val="150000"/>
              </a:lnSpc>
              <a:buFont typeface="Arial" panose="020B0604020202020204" pitchFamily="34" charset="0"/>
              <a:buChar char="•"/>
            </a:pPr>
            <a:r>
              <a:rPr lang="en-US" sz="2000" dirty="0"/>
              <a:t>The importance of bridging </a:t>
            </a:r>
            <a:r>
              <a:rPr lang="en-US" altLang="de-DE" sz="2000" kern="1200" dirty="0">
                <a:solidFill>
                  <a:schemeClr val="accent3"/>
                </a:solidFill>
              </a:rPr>
              <a:t>top-down</a:t>
            </a:r>
            <a:r>
              <a:rPr lang="en-US" sz="2000" dirty="0"/>
              <a:t> and </a:t>
            </a:r>
            <a:r>
              <a:rPr lang="en-US" altLang="de-DE" sz="2000" kern="1200" dirty="0">
                <a:solidFill>
                  <a:schemeClr val="accent3"/>
                </a:solidFill>
              </a:rPr>
              <a:t>bottom-up</a:t>
            </a:r>
            <a:r>
              <a:rPr lang="en-US" sz="2000" dirty="0"/>
              <a:t> approaches</a:t>
            </a:r>
          </a:p>
          <a:p>
            <a:pPr marL="285750" indent="-285750">
              <a:lnSpc>
                <a:spcPct val="150000"/>
              </a:lnSpc>
              <a:buFont typeface="Arial" panose="020B0604020202020204" pitchFamily="34" charset="0"/>
              <a:buChar char="•"/>
            </a:pPr>
            <a:r>
              <a:rPr lang="en-GB" sz="2000" dirty="0"/>
              <a:t>Distinguish clearly between activities that count towards the </a:t>
            </a:r>
            <a:r>
              <a:rPr lang="en-GB" sz="2000" kern="1200" dirty="0">
                <a:solidFill>
                  <a:schemeClr val="accent3"/>
                </a:solidFill>
              </a:rPr>
              <a:t>formulation </a:t>
            </a:r>
            <a:r>
              <a:rPr lang="en-GB" sz="2000" dirty="0"/>
              <a:t>of a NAP process vs. activities that count towards its </a:t>
            </a:r>
            <a:r>
              <a:rPr lang="en-GB" altLang="de-DE" sz="2000" kern="1200" dirty="0">
                <a:solidFill>
                  <a:schemeClr val="accent3"/>
                </a:solidFill>
              </a:rPr>
              <a:t>implementation</a:t>
            </a:r>
            <a:endParaRPr lang="de-DE" altLang="de-DE" sz="2000" kern="1200" dirty="0">
              <a:solidFill>
                <a:schemeClr val="accent3"/>
              </a:solidFill>
            </a:endParaRPr>
          </a:p>
          <a:p>
            <a:pPr marL="285750" lvl="0" indent="-285750">
              <a:lnSpc>
                <a:spcPct val="150000"/>
              </a:lnSpc>
              <a:buFont typeface="Arial" panose="020B0604020202020204" pitchFamily="34" charset="0"/>
              <a:buChar char="•"/>
            </a:pPr>
            <a:r>
              <a:rPr lang="de-DE" sz="2000" dirty="0"/>
              <a:t>Ability to hold </a:t>
            </a:r>
            <a:r>
              <a:rPr lang="de-DE" altLang="de-DE" sz="2000" kern="1200" dirty="0">
                <a:solidFill>
                  <a:schemeClr val="accent3"/>
                </a:solidFill>
              </a:rPr>
              <a:t>more informed dialogue </a:t>
            </a:r>
            <a:r>
              <a:rPr lang="de-DE" sz="2000" dirty="0"/>
              <a:t>with colleagues about NAP implementation in your country</a:t>
            </a:r>
          </a:p>
          <a:p>
            <a:pPr marL="285750" lvl="0" indent="-285750">
              <a:lnSpc>
                <a:spcPct val="150000"/>
              </a:lnSpc>
            </a:pPr>
            <a:endParaRPr lang="en-US" dirty="0"/>
          </a:p>
        </p:txBody>
      </p:sp>
    </p:spTree>
    <p:extLst>
      <p:ext uri="{BB962C8B-B14F-4D97-AF65-F5344CB8AC3E}">
        <p14:creationId xmlns:p14="http://schemas.microsoft.com/office/powerpoint/2010/main" val="3676190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611560" y="1124744"/>
            <a:ext cx="8064464" cy="617928"/>
          </a:xfrm>
        </p:spPr>
        <p:txBody>
          <a:bodyPr/>
          <a:lstStyle/>
          <a:p>
            <a:r>
              <a:rPr lang="fr-CH" altLang="de-DE" sz="2800" dirty="0" err="1">
                <a:solidFill>
                  <a:schemeClr val="accent3"/>
                </a:solidFill>
              </a:rPr>
              <a:t>From</a:t>
            </a:r>
            <a:r>
              <a:rPr lang="fr-CH" altLang="de-DE" sz="2800" dirty="0">
                <a:solidFill>
                  <a:schemeClr val="accent3"/>
                </a:solidFill>
              </a:rPr>
              <a:t> adaptation planning to </a:t>
            </a:r>
            <a:r>
              <a:rPr lang="fr-CH" altLang="de-DE" sz="2800" dirty="0" err="1">
                <a:solidFill>
                  <a:schemeClr val="accent3"/>
                </a:solidFill>
              </a:rPr>
              <a:t>implementation</a:t>
            </a:r>
            <a:endParaRPr lang="en-GB" altLang="de-DE" sz="2800" dirty="0">
              <a:solidFill>
                <a:schemeClr val="accent3"/>
              </a:solidFill>
            </a:endParaRPr>
          </a:p>
        </p:txBody>
      </p:sp>
      <p:sp>
        <p:nvSpPr>
          <p:cNvPr id="6" name="Titel 1"/>
          <p:cNvSpPr txBox="1">
            <a:spLocks/>
          </p:cNvSpPr>
          <p:nvPr/>
        </p:nvSpPr>
        <p:spPr bwMode="auto">
          <a:xfrm>
            <a:off x="899592" y="3140968"/>
            <a:ext cx="8064464"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de-DE" sz="2400" b="0" i="0" u="none" strike="noStrike" kern="0" cap="none" spc="0" normalizeH="0" baseline="0" noProof="0" dirty="0">
              <a:ln>
                <a:noFill/>
              </a:ln>
              <a:solidFill>
                <a:schemeClr val="accent3"/>
              </a:solidFill>
              <a:effectLst/>
              <a:uLnTx/>
              <a:uFillTx/>
              <a:latin typeface="+mj-lt"/>
              <a:ea typeface="+mj-ea"/>
              <a:cs typeface="+mj-cs"/>
            </a:endParaRPr>
          </a:p>
        </p:txBody>
      </p:sp>
      <p:sp>
        <p:nvSpPr>
          <p:cNvPr id="8" name="Titel 1"/>
          <p:cNvSpPr txBox="1">
            <a:spLocks/>
          </p:cNvSpPr>
          <p:nvPr/>
        </p:nvSpPr>
        <p:spPr bwMode="auto">
          <a:xfrm>
            <a:off x="611560" y="2208573"/>
            <a:ext cx="5652382" cy="12204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lnSpc>
                <a:spcPct val="150000"/>
              </a:lnSpc>
              <a:spcBef>
                <a:spcPct val="0"/>
              </a:spcBef>
              <a:spcAft>
                <a:spcPct val="0"/>
              </a:spcAft>
            </a:pPr>
            <a:r>
              <a:rPr lang="de-DE" sz="2000" dirty="0">
                <a:solidFill>
                  <a:schemeClr val="tx2"/>
                </a:solidFill>
              </a:rPr>
              <a:t>Many countries face challenges in moving from the </a:t>
            </a:r>
            <a:r>
              <a:rPr lang="de-DE" sz="2000" dirty="0">
                <a:solidFill>
                  <a:schemeClr val="accent3"/>
                </a:solidFill>
              </a:rPr>
              <a:t>formulation of adaptation strategies and plans....</a:t>
            </a:r>
          </a:p>
          <a:p>
            <a:pPr fontAlgn="base">
              <a:lnSpc>
                <a:spcPct val="150000"/>
              </a:lnSpc>
              <a:spcBef>
                <a:spcPct val="0"/>
              </a:spcBef>
              <a:spcAft>
                <a:spcPct val="0"/>
              </a:spcAft>
            </a:pPr>
            <a:endParaRPr lang="de-DE" dirty="0">
              <a:solidFill>
                <a:schemeClr val="tx2"/>
              </a:solidFill>
            </a:endParaRPr>
          </a:p>
          <a:p>
            <a:pPr fontAlgn="base">
              <a:lnSpc>
                <a:spcPct val="150000"/>
              </a:lnSpc>
              <a:spcBef>
                <a:spcPct val="0"/>
              </a:spcBef>
              <a:spcAft>
                <a:spcPct val="0"/>
              </a:spcAft>
            </a:pPr>
            <a:endParaRPr lang="de-DE" dirty="0">
              <a:solidFill>
                <a:schemeClr val="tx2"/>
              </a:solidFill>
            </a:endParaRPr>
          </a:p>
          <a:p>
            <a:pPr fontAlgn="base">
              <a:lnSpc>
                <a:spcPct val="150000"/>
              </a:lnSpc>
              <a:spcBef>
                <a:spcPct val="0"/>
              </a:spcBef>
              <a:spcAft>
                <a:spcPct val="0"/>
              </a:spcAft>
            </a:pPr>
            <a:endParaRPr lang="de-DE" dirty="0">
              <a:solidFill>
                <a:schemeClr val="tx2"/>
              </a:solidFill>
            </a:endParaRPr>
          </a:p>
          <a:p>
            <a:pPr fontAlgn="base">
              <a:lnSpc>
                <a:spcPct val="150000"/>
              </a:lnSpc>
              <a:spcBef>
                <a:spcPct val="0"/>
              </a:spcBef>
              <a:spcAft>
                <a:spcPct val="0"/>
              </a:spcAft>
            </a:pPr>
            <a:endParaRPr lang="de-DE" dirty="0">
              <a:solidFill>
                <a:schemeClr val="tx2"/>
              </a:solidFill>
            </a:endParaRPr>
          </a:p>
          <a:p>
            <a:pPr fontAlgn="base">
              <a:lnSpc>
                <a:spcPct val="150000"/>
              </a:lnSpc>
              <a:spcBef>
                <a:spcPct val="0"/>
              </a:spcBef>
              <a:spcAft>
                <a:spcPct val="0"/>
              </a:spcAft>
            </a:pPr>
            <a:endParaRPr lang="en-GB" dirty="0">
              <a:solidFill>
                <a:schemeClr val="tx2"/>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de-DE" sz="2400" b="0" i="0" u="none" strike="noStrike" kern="0" cap="none" spc="0" normalizeH="0" baseline="0" noProof="0" dirty="0">
              <a:ln>
                <a:noFill/>
              </a:ln>
              <a:solidFill>
                <a:schemeClr val="accent3"/>
              </a:solidFill>
              <a:effectLst/>
              <a:uLnTx/>
              <a:uFillTx/>
              <a:latin typeface="+mj-lt"/>
              <a:ea typeface="+mj-ea"/>
              <a:cs typeface="+mj-cs"/>
            </a:endParaRPr>
          </a:p>
        </p:txBody>
      </p:sp>
      <p:sp>
        <p:nvSpPr>
          <p:cNvPr id="2" name="TextBox 1"/>
          <p:cNvSpPr txBox="1"/>
          <p:nvPr/>
        </p:nvSpPr>
        <p:spPr>
          <a:xfrm>
            <a:off x="627550" y="5157192"/>
            <a:ext cx="4752096" cy="1008112"/>
          </a:xfrm>
          <a:prstGeom prst="rect">
            <a:avLst/>
          </a:prstGeom>
          <a:noFill/>
        </p:spPr>
        <p:txBody>
          <a:bodyPr wrap="square" rtlCol="0">
            <a:spAutoFit/>
          </a:bodyPr>
          <a:lstStyle/>
          <a:p>
            <a:endParaRPr lang="en-GB" sz="1800" b="0" dirty="0" err="1">
              <a:solidFill>
                <a:schemeClr val="tx2"/>
              </a:solidFill>
            </a:endParaRPr>
          </a:p>
        </p:txBody>
      </p:sp>
      <p:sp>
        <p:nvSpPr>
          <p:cNvPr id="3" name="TextBox 2"/>
          <p:cNvSpPr txBox="1"/>
          <p:nvPr/>
        </p:nvSpPr>
        <p:spPr>
          <a:xfrm>
            <a:off x="3291414" y="4941168"/>
            <a:ext cx="4176464" cy="677108"/>
          </a:xfrm>
          <a:prstGeom prst="rect">
            <a:avLst/>
          </a:prstGeom>
          <a:noFill/>
        </p:spPr>
        <p:txBody>
          <a:bodyPr wrap="square" rtlCol="0">
            <a:spAutoFit/>
          </a:bodyPr>
          <a:lstStyle/>
          <a:p>
            <a:r>
              <a:rPr lang="de-DE" dirty="0">
                <a:solidFill>
                  <a:schemeClr val="tx2"/>
                </a:solidFill>
              </a:rPr>
              <a:t> </a:t>
            </a:r>
            <a:r>
              <a:rPr lang="de-DE" sz="2000" dirty="0">
                <a:solidFill>
                  <a:schemeClr val="tx2"/>
                </a:solidFill>
              </a:rPr>
              <a:t>....to their </a:t>
            </a:r>
            <a:r>
              <a:rPr lang="de-DE" sz="2000" dirty="0">
                <a:solidFill>
                  <a:schemeClr val="accent3"/>
                </a:solidFill>
              </a:rPr>
              <a:t>actual implementation</a:t>
            </a:r>
          </a:p>
          <a:p>
            <a:endParaRPr lang="en-GB" sz="1800" b="0" dirty="0" err="1">
              <a:solidFill>
                <a:schemeClr val="tx2"/>
              </a:solidFill>
            </a:endParaRPr>
          </a:p>
        </p:txBody>
      </p:sp>
      <p:pic>
        <p:nvPicPr>
          <p:cNvPr id="4" name="Picture 3"/>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75190" y="4040915"/>
            <a:ext cx="1944521" cy="1944521"/>
          </a:xfrm>
          <a:prstGeom prst="rect">
            <a:avLst/>
          </a:prstGeom>
        </p:spPr>
      </p:pic>
      <p:pic>
        <p:nvPicPr>
          <p:cNvPr id="5" name="Picture 4"/>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343356" y="2555188"/>
            <a:ext cx="1789488" cy="1789488"/>
          </a:xfrm>
          <a:prstGeom prst="rect">
            <a:avLst/>
          </a:prstGeom>
        </p:spPr>
      </p:pic>
    </p:spTree>
    <p:extLst>
      <p:ext uri="{BB962C8B-B14F-4D97-AF65-F5344CB8AC3E}">
        <p14:creationId xmlns:p14="http://schemas.microsoft.com/office/powerpoint/2010/main" val="40260206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1268760"/>
            <a:ext cx="7776000" cy="617928"/>
          </a:xfrm>
        </p:spPr>
        <p:txBody>
          <a:bodyPr/>
          <a:lstStyle/>
          <a:p>
            <a:r>
              <a:rPr lang="en-US" sz="2800" dirty="0"/>
              <a:t>Reflection time:</a:t>
            </a:r>
          </a:p>
        </p:txBody>
      </p:sp>
      <p:sp>
        <p:nvSpPr>
          <p:cNvPr id="3" name="Date Placeholder 2"/>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4" name="Content Placeholder 3"/>
          <p:cNvSpPr>
            <a:spLocks noGrp="1"/>
          </p:cNvSpPr>
          <p:nvPr>
            <p:ph idx="1"/>
          </p:nvPr>
        </p:nvSpPr>
        <p:spPr>
          <a:xfrm>
            <a:off x="684000" y="2060848"/>
            <a:ext cx="7776000" cy="3816000"/>
          </a:xfrm>
        </p:spPr>
        <p:txBody>
          <a:bodyPr/>
          <a:lstStyle/>
          <a:p>
            <a:endParaRPr lang="de-DE" sz="2400" b="1" dirty="0"/>
          </a:p>
          <a:p>
            <a:endParaRPr lang="de-DE" sz="2400" b="1" dirty="0"/>
          </a:p>
          <a:p>
            <a:pPr algn="ctr"/>
            <a:r>
              <a:rPr lang="de-DE" sz="2400" b="1" dirty="0">
                <a:solidFill>
                  <a:schemeClr val="accent3"/>
                </a:solidFill>
                <a:latin typeface="+mj-lt"/>
                <a:ea typeface="+mj-ea"/>
                <a:cs typeface="+mj-cs"/>
              </a:rPr>
              <a:t>NAP formulation </a:t>
            </a:r>
            <a:r>
              <a:rPr lang="de-DE" sz="2400" dirty="0">
                <a:solidFill>
                  <a:schemeClr val="accent3"/>
                </a:solidFill>
                <a:latin typeface="+mj-lt"/>
                <a:ea typeface="+mj-ea"/>
                <a:cs typeface="+mj-cs"/>
              </a:rPr>
              <a:t>versus </a:t>
            </a:r>
            <a:r>
              <a:rPr lang="de-DE" sz="2400" b="1" dirty="0">
                <a:solidFill>
                  <a:schemeClr val="accent3"/>
                </a:solidFill>
                <a:latin typeface="+mj-lt"/>
                <a:ea typeface="+mj-ea"/>
                <a:cs typeface="+mj-cs"/>
              </a:rPr>
              <a:t>NAP implementation</a:t>
            </a:r>
            <a:r>
              <a:rPr lang="de-DE" sz="2400" dirty="0">
                <a:solidFill>
                  <a:schemeClr val="accent3"/>
                </a:solidFill>
                <a:latin typeface="+mj-lt"/>
                <a:ea typeface="+mj-ea"/>
                <a:cs typeface="+mj-cs"/>
              </a:rPr>
              <a:t>:</a:t>
            </a:r>
          </a:p>
          <a:p>
            <a:pPr algn="ctr"/>
            <a:endParaRPr lang="de-DE" sz="2400" dirty="0">
              <a:solidFill>
                <a:schemeClr val="accent3"/>
              </a:solidFill>
              <a:latin typeface="+mj-lt"/>
              <a:ea typeface="+mj-ea"/>
              <a:cs typeface="+mj-cs"/>
            </a:endParaRPr>
          </a:p>
          <a:p>
            <a:pPr algn="ctr"/>
            <a:r>
              <a:rPr lang="de-DE" sz="2400" dirty="0">
                <a:solidFill>
                  <a:schemeClr val="accent3"/>
                </a:solidFill>
                <a:latin typeface="+mj-lt"/>
                <a:ea typeface="+mj-ea"/>
                <a:cs typeface="+mj-cs"/>
              </a:rPr>
              <a:t>What is the difference?</a:t>
            </a:r>
            <a:endParaRPr lang="en-US" sz="2400" dirty="0">
              <a:solidFill>
                <a:schemeClr val="accent3"/>
              </a:solidFill>
              <a:latin typeface="+mj-lt"/>
              <a:ea typeface="+mj-ea"/>
              <a:cs typeface="+mj-cs"/>
            </a:endParaRPr>
          </a:p>
          <a:p>
            <a:endParaRPr lang="en-US" dirty="0"/>
          </a:p>
        </p:txBody>
      </p:sp>
      <p:sp>
        <p:nvSpPr>
          <p:cNvPr id="5" name="Footer Placeholder 4"/>
          <p:cNvSpPr>
            <a:spLocks noGrp="1"/>
          </p:cNvSpPr>
          <p:nvPr>
            <p:ph type="ftr" sz="quarter" idx="10"/>
          </p:nvPr>
        </p:nvSpPr>
        <p:spPr/>
        <p:txBody>
          <a:bodyPr/>
          <a:lstStyle/>
          <a:p>
            <a:r>
              <a:rPr lang="en-GB"/>
              <a:t>NAP country-level training</a:t>
            </a:r>
            <a:endParaRPr lang="en-GB" dirty="0"/>
          </a:p>
        </p:txBody>
      </p:sp>
    </p:spTree>
    <p:extLst>
      <p:ext uri="{BB962C8B-B14F-4D97-AF65-F5344CB8AC3E}">
        <p14:creationId xmlns:p14="http://schemas.microsoft.com/office/powerpoint/2010/main" val="14822559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684000" y="1268760"/>
            <a:ext cx="8064464" cy="617928"/>
          </a:xfrm>
        </p:spPr>
        <p:txBody>
          <a:bodyPr/>
          <a:lstStyle/>
          <a:p>
            <a:r>
              <a:rPr lang="de-DE" sz="2800" dirty="0"/>
              <a:t>What do the LEG guidelines say about the NAP?</a:t>
            </a:r>
            <a:endParaRPr lang="en-GB" altLang="de-DE" sz="2800" dirty="0">
              <a:solidFill>
                <a:schemeClr val="accent3"/>
              </a:solidFill>
            </a:endParaRPr>
          </a:p>
        </p:txBody>
      </p:sp>
      <p:sp>
        <p:nvSpPr>
          <p:cNvPr id="6" name="Titel 1"/>
          <p:cNvSpPr txBox="1">
            <a:spLocks/>
          </p:cNvSpPr>
          <p:nvPr/>
        </p:nvSpPr>
        <p:spPr bwMode="auto">
          <a:xfrm>
            <a:off x="899592" y="3140968"/>
            <a:ext cx="8064464"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de-DE" sz="2400" b="0" i="0" u="none" strike="noStrike" kern="0" cap="none" spc="0" normalizeH="0" baseline="0" noProof="0" dirty="0">
              <a:ln>
                <a:noFill/>
              </a:ln>
              <a:solidFill>
                <a:schemeClr val="accent3"/>
              </a:solidFill>
              <a:effectLst/>
              <a:uLnTx/>
              <a:uFillTx/>
              <a:latin typeface="+mj-lt"/>
              <a:ea typeface="+mj-ea"/>
              <a:cs typeface="+mj-cs"/>
            </a:endParaRPr>
          </a:p>
        </p:txBody>
      </p:sp>
      <p:sp>
        <p:nvSpPr>
          <p:cNvPr id="8" name="Titel 1"/>
          <p:cNvSpPr txBox="1">
            <a:spLocks/>
          </p:cNvSpPr>
          <p:nvPr/>
        </p:nvSpPr>
        <p:spPr bwMode="auto">
          <a:xfrm>
            <a:off x="899592" y="2420888"/>
            <a:ext cx="7272808" cy="19442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lnSpc>
                <a:spcPct val="150000"/>
              </a:lnSpc>
              <a:spcBef>
                <a:spcPct val="0"/>
              </a:spcBef>
              <a:spcAft>
                <a:spcPct val="0"/>
              </a:spcAft>
            </a:pPr>
            <a:r>
              <a:rPr lang="en-GB" i="1" dirty="0">
                <a:solidFill>
                  <a:schemeClr val="tx2"/>
                </a:solidFill>
              </a:rPr>
              <a:t>A “</a:t>
            </a:r>
            <a:r>
              <a:rPr lang="en-GB" i="1" dirty="0">
                <a:solidFill>
                  <a:schemeClr val="accent3"/>
                </a:solidFill>
              </a:rPr>
              <a:t>policy process</a:t>
            </a:r>
            <a:r>
              <a:rPr lang="en-GB" i="1" dirty="0">
                <a:solidFill>
                  <a:schemeClr val="tx2"/>
                </a:solidFill>
              </a:rPr>
              <a:t>” that</a:t>
            </a:r>
          </a:p>
          <a:p>
            <a:pPr marL="342900" indent="-342900" fontAlgn="base">
              <a:lnSpc>
                <a:spcPct val="150000"/>
              </a:lnSpc>
              <a:spcBef>
                <a:spcPct val="0"/>
              </a:spcBef>
              <a:spcAft>
                <a:spcPct val="0"/>
              </a:spcAft>
              <a:buAutoNum type="arabicParenR"/>
            </a:pPr>
            <a:r>
              <a:rPr lang="en-GB" i="1" dirty="0">
                <a:solidFill>
                  <a:schemeClr val="tx2"/>
                </a:solidFill>
              </a:rPr>
              <a:t>Facilitates inter-agency coordination, cross-sectoral planning, risk and vulnerability assessments, capacity-building efforts and identification and ranking of national priorities</a:t>
            </a:r>
          </a:p>
          <a:p>
            <a:pPr marL="342900" indent="-342900" fontAlgn="base">
              <a:lnSpc>
                <a:spcPct val="150000"/>
              </a:lnSpc>
              <a:spcBef>
                <a:spcPct val="0"/>
              </a:spcBef>
              <a:spcAft>
                <a:spcPct val="0"/>
              </a:spcAft>
              <a:buAutoNum type="arabicParenR"/>
            </a:pPr>
            <a:r>
              <a:rPr lang="en-US" i="1" dirty="0">
                <a:solidFill>
                  <a:schemeClr val="tx2"/>
                </a:solidFill>
              </a:rPr>
              <a:t> Reduces vulnerability to the impacts of climate change, by building adaptive capacity and resilience</a:t>
            </a:r>
            <a:endParaRPr lang="en-GB" i="1" dirty="0">
              <a:solidFill>
                <a:schemeClr val="tx2"/>
              </a:solidFill>
            </a:endParaRPr>
          </a:p>
          <a:p>
            <a:pPr fontAlgn="base">
              <a:lnSpc>
                <a:spcPct val="150000"/>
              </a:lnSpc>
              <a:spcBef>
                <a:spcPct val="0"/>
              </a:spcBef>
              <a:spcAft>
                <a:spcPct val="0"/>
              </a:spcAft>
            </a:pPr>
            <a:endParaRPr lang="en-GB" dirty="0">
              <a:solidFill>
                <a:schemeClr val="tx2"/>
              </a:solidFill>
            </a:endParaRPr>
          </a:p>
          <a:p>
            <a:pPr fontAlgn="base">
              <a:lnSpc>
                <a:spcPct val="150000"/>
              </a:lnSpc>
              <a:spcBef>
                <a:spcPct val="0"/>
              </a:spcBef>
              <a:spcAft>
                <a:spcPct val="0"/>
              </a:spcAft>
            </a:pPr>
            <a:r>
              <a:rPr lang="en-GB" sz="1500" dirty="0">
                <a:solidFill>
                  <a:schemeClr val="tx2"/>
                </a:solidFill>
              </a:rPr>
              <a:t>NAP Technical Guidelines, 2012</a:t>
            </a:r>
            <a:endParaRPr lang="fr-CH" sz="1500" dirty="0">
              <a:solidFill>
                <a:schemeClr val="tx2"/>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de-DE" sz="2400" b="0" i="0" u="none" strike="noStrike" kern="0" cap="none" spc="0" normalizeH="0" baseline="0" noProof="0" dirty="0">
              <a:ln>
                <a:noFill/>
              </a:ln>
              <a:solidFill>
                <a:schemeClr val="accent3"/>
              </a:solidFill>
              <a:effectLst/>
              <a:uLnTx/>
              <a:uFillTx/>
              <a:latin typeface="+mj-lt"/>
              <a:ea typeface="+mj-ea"/>
              <a:cs typeface="+mj-cs"/>
            </a:endParaRPr>
          </a:p>
        </p:txBody>
      </p:sp>
    </p:spTree>
    <p:extLst>
      <p:ext uri="{BB962C8B-B14F-4D97-AF65-F5344CB8AC3E}">
        <p14:creationId xmlns:p14="http://schemas.microsoft.com/office/powerpoint/2010/main" val="49298468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684000" y="1268760"/>
            <a:ext cx="8064464" cy="617928"/>
          </a:xfrm>
        </p:spPr>
        <p:txBody>
          <a:bodyPr/>
          <a:lstStyle/>
          <a:p>
            <a:r>
              <a:rPr lang="de-DE" altLang="de-DE" sz="2800" dirty="0"/>
              <a:t>The NAP process should be informed by ...</a:t>
            </a:r>
            <a:endParaRPr lang="en-GB" altLang="de-DE" sz="2800" dirty="0">
              <a:solidFill>
                <a:schemeClr val="accent3"/>
              </a:solidFill>
            </a:endParaRPr>
          </a:p>
        </p:txBody>
      </p:sp>
      <p:sp>
        <p:nvSpPr>
          <p:cNvPr id="6" name="Titel 1"/>
          <p:cNvSpPr txBox="1">
            <a:spLocks/>
          </p:cNvSpPr>
          <p:nvPr/>
        </p:nvSpPr>
        <p:spPr bwMode="auto">
          <a:xfrm>
            <a:off x="899592" y="3140968"/>
            <a:ext cx="8064464"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de-DE" sz="2400" b="0" i="0" u="none" strike="noStrike" kern="0" cap="none" spc="0" normalizeH="0" baseline="0" noProof="0" dirty="0">
              <a:ln>
                <a:noFill/>
              </a:ln>
              <a:solidFill>
                <a:schemeClr val="accent3"/>
              </a:solidFill>
              <a:effectLst/>
              <a:uLnTx/>
              <a:uFillTx/>
              <a:latin typeface="+mj-lt"/>
              <a:ea typeface="+mj-ea"/>
              <a:cs typeface="+mj-cs"/>
            </a:endParaRPr>
          </a:p>
        </p:txBody>
      </p:sp>
      <p:sp>
        <p:nvSpPr>
          <p:cNvPr id="8" name="Titel 1"/>
          <p:cNvSpPr txBox="1">
            <a:spLocks/>
          </p:cNvSpPr>
          <p:nvPr/>
        </p:nvSpPr>
        <p:spPr bwMode="auto">
          <a:xfrm>
            <a:off x="1907704" y="5301208"/>
            <a:ext cx="7200800"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lnSpc>
                <a:spcPct val="150000"/>
              </a:lnSpc>
              <a:spcBef>
                <a:spcPct val="0"/>
              </a:spcBef>
              <a:spcAft>
                <a:spcPct val="0"/>
              </a:spcAft>
            </a:pPr>
            <a:r>
              <a:rPr lang="de-DE" dirty="0">
                <a:solidFill>
                  <a:schemeClr val="accent3"/>
                </a:solidFill>
              </a:rPr>
              <a:t>BOTH</a:t>
            </a:r>
            <a:r>
              <a:rPr lang="de-DE" altLang="de-DE" dirty="0">
                <a:solidFill>
                  <a:schemeClr val="accent3"/>
                </a:solidFill>
              </a:rPr>
              <a:t> </a:t>
            </a:r>
            <a:r>
              <a:rPr lang="de-DE" altLang="de-DE" dirty="0">
                <a:solidFill>
                  <a:schemeClr val="tx2"/>
                </a:solidFill>
              </a:rPr>
              <a:t>approaches are desirable and encouraged </a:t>
            </a:r>
            <a:endParaRPr lang="fr-CH" altLang="de-DE" dirty="0">
              <a:solidFill>
                <a:schemeClr val="tx2"/>
              </a:solidFill>
            </a:endParaRPr>
          </a:p>
        </p:txBody>
      </p:sp>
      <p:sp>
        <p:nvSpPr>
          <p:cNvPr id="7" name="Isosceles Triangle 6"/>
          <p:cNvSpPr/>
          <p:nvPr/>
        </p:nvSpPr>
        <p:spPr bwMode="auto">
          <a:xfrm>
            <a:off x="4788025" y="2636911"/>
            <a:ext cx="2304256" cy="2016224"/>
          </a:xfrm>
          <a:prstGeom prst="triangle">
            <a:avLst/>
          </a:prstGeom>
          <a:solidFill>
            <a:schemeClr val="accent4">
              <a:lumMod val="75000"/>
            </a:schemeClr>
          </a:solidFill>
          <a:ln>
            <a:solidFill>
              <a:schemeClr val="accent4">
                <a:lumMod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tx2"/>
              </a:solidFill>
              <a:effectLst/>
              <a:latin typeface="Arial" charset="0"/>
            </a:endParaRPr>
          </a:p>
        </p:txBody>
      </p:sp>
      <p:sp>
        <p:nvSpPr>
          <p:cNvPr id="9" name="Isosceles Triangle 8"/>
          <p:cNvSpPr/>
          <p:nvPr/>
        </p:nvSpPr>
        <p:spPr bwMode="auto">
          <a:xfrm rot="10800000">
            <a:off x="2051721" y="2708919"/>
            <a:ext cx="2304256" cy="2016224"/>
          </a:xfrm>
          <a:prstGeom prst="triangle">
            <a:avLst/>
          </a:prstGeom>
          <a:solidFill>
            <a:srgbClr val="DFABB7"/>
          </a:solidFill>
          <a:ln>
            <a:solidFill>
              <a:srgbClr val="E7475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tx2"/>
              </a:solidFill>
              <a:effectLst/>
              <a:latin typeface="Arial" charset="0"/>
            </a:endParaRPr>
          </a:p>
        </p:txBody>
      </p:sp>
      <p:sp>
        <p:nvSpPr>
          <p:cNvPr id="10" name="Plus 9"/>
          <p:cNvSpPr/>
          <p:nvPr/>
        </p:nvSpPr>
        <p:spPr bwMode="auto">
          <a:xfrm>
            <a:off x="4067946" y="3561015"/>
            <a:ext cx="576064" cy="588065"/>
          </a:xfrm>
          <a:prstGeom prst="mathPlus">
            <a:avLst/>
          </a:prstGeom>
          <a:solidFill>
            <a:srgbClr val="FFFF00"/>
          </a:solidFill>
          <a:ln w="2857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tx2"/>
              </a:solidFill>
              <a:effectLst/>
              <a:latin typeface="Arial" charset="0"/>
            </a:endParaRPr>
          </a:p>
        </p:txBody>
      </p:sp>
      <p:sp>
        <p:nvSpPr>
          <p:cNvPr id="11" name="TextBox 10"/>
          <p:cNvSpPr txBox="1"/>
          <p:nvPr/>
        </p:nvSpPr>
        <p:spPr>
          <a:xfrm>
            <a:off x="2483768" y="2812866"/>
            <a:ext cx="1563603" cy="400110"/>
          </a:xfrm>
          <a:prstGeom prst="rect">
            <a:avLst/>
          </a:prstGeom>
          <a:noFill/>
        </p:spPr>
        <p:txBody>
          <a:bodyPr wrap="square" rtlCol="0">
            <a:spAutoFit/>
          </a:bodyPr>
          <a:lstStyle/>
          <a:p>
            <a:r>
              <a:rPr lang="en-GB" sz="2000" b="1" dirty="0">
                <a:solidFill>
                  <a:schemeClr val="bg1"/>
                </a:solidFill>
              </a:rPr>
              <a:t>Top-down</a:t>
            </a:r>
          </a:p>
        </p:txBody>
      </p:sp>
      <p:sp>
        <p:nvSpPr>
          <p:cNvPr id="12" name="TextBox 11"/>
          <p:cNvSpPr txBox="1"/>
          <p:nvPr/>
        </p:nvSpPr>
        <p:spPr>
          <a:xfrm>
            <a:off x="5148064" y="4149080"/>
            <a:ext cx="1563603" cy="400110"/>
          </a:xfrm>
          <a:prstGeom prst="rect">
            <a:avLst/>
          </a:prstGeom>
          <a:noFill/>
        </p:spPr>
        <p:txBody>
          <a:bodyPr wrap="square" rtlCol="0">
            <a:spAutoFit/>
          </a:bodyPr>
          <a:lstStyle/>
          <a:p>
            <a:r>
              <a:rPr lang="en-GB" sz="2000" b="1" dirty="0">
                <a:solidFill>
                  <a:schemeClr val="bg1"/>
                </a:solidFill>
              </a:rPr>
              <a:t>Bottom-up</a:t>
            </a:r>
          </a:p>
        </p:txBody>
      </p:sp>
    </p:spTree>
    <p:extLst>
      <p:ext uri="{BB962C8B-B14F-4D97-AF65-F5344CB8AC3E}">
        <p14:creationId xmlns:p14="http://schemas.microsoft.com/office/powerpoint/2010/main" val="40260206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539552" y="1052736"/>
            <a:ext cx="8208912" cy="617928"/>
          </a:xfrm>
        </p:spPr>
        <p:txBody>
          <a:bodyPr/>
          <a:lstStyle/>
          <a:p>
            <a:r>
              <a:rPr lang="en-GB" altLang="de-DE" dirty="0">
                <a:solidFill>
                  <a:schemeClr val="accent3"/>
                </a:solidFill>
              </a:rPr>
              <a:t>An example of complementary approaches in climate information management:</a:t>
            </a:r>
          </a:p>
        </p:txBody>
      </p:sp>
      <p:sp>
        <p:nvSpPr>
          <p:cNvPr id="3" name="Inhaltsplatzhalter 2"/>
          <p:cNvSpPr>
            <a:spLocks noGrp="1"/>
          </p:cNvSpPr>
          <p:nvPr>
            <p:ph idx="1"/>
          </p:nvPr>
        </p:nvSpPr>
        <p:spPr>
          <a:xfrm>
            <a:off x="684000" y="2132856"/>
            <a:ext cx="5112136" cy="4392488"/>
          </a:xfrm>
        </p:spPr>
        <p:txBody>
          <a:bodyPr/>
          <a:lstStyle/>
          <a:p>
            <a:pPr>
              <a:lnSpc>
                <a:spcPct val="150000"/>
              </a:lnSpc>
            </a:pPr>
            <a:r>
              <a:rPr lang="de-DE" altLang="de-DE" kern="1200" dirty="0">
                <a:solidFill>
                  <a:schemeClr val="accent3"/>
                </a:solidFill>
              </a:rPr>
              <a:t>Top-down tool</a:t>
            </a:r>
            <a:r>
              <a:rPr lang="de-DE" dirty="0"/>
              <a:t>: climate change projections downscaled to regional or sub-regional levels, accompanied by expert opinion </a:t>
            </a:r>
          </a:p>
          <a:p>
            <a:pPr algn="ctr">
              <a:lnSpc>
                <a:spcPct val="150000"/>
              </a:lnSpc>
            </a:pPr>
            <a:r>
              <a:rPr lang="de-DE" altLang="de-DE" kern="1200" dirty="0">
                <a:solidFill>
                  <a:schemeClr val="accent3"/>
                </a:solidFill>
              </a:rPr>
              <a:t>COUPLED BY </a:t>
            </a:r>
          </a:p>
          <a:p>
            <a:pPr>
              <a:lnSpc>
                <a:spcPct val="150000"/>
              </a:lnSpc>
            </a:pPr>
            <a:r>
              <a:rPr lang="de-DE" altLang="de-DE" kern="1200" dirty="0">
                <a:solidFill>
                  <a:schemeClr val="accent3"/>
                </a:solidFill>
              </a:rPr>
              <a:t>Bottom-up approach</a:t>
            </a:r>
            <a:r>
              <a:rPr lang="de-DE" dirty="0"/>
              <a:t>: </a:t>
            </a:r>
            <a:r>
              <a:rPr lang="en-US" dirty="0"/>
              <a:t>affected people examine own vulnerabilities, through </a:t>
            </a:r>
            <a:r>
              <a:rPr lang="de-DE" dirty="0"/>
              <a:t>participatory mapping, and </a:t>
            </a:r>
            <a:r>
              <a:rPr lang="en-US" dirty="0"/>
              <a:t>relevant adaptation options</a:t>
            </a:r>
            <a:endParaRPr lang="fr-CH" dirty="0"/>
          </a:p>
          <a:p>
            <a:pPr marL="285750" indent="-285750">
              <a:lnSpc>
                <a:spcPct val="150000"/>
              </a:lnSpc>
            </a:pPr>
            <a:r>
              <a:rPr lang="en-GB" dirty="0"/>
              <a:t>IPCC, 2014</a:t>
            </a:r>
          </a:p>
          <a:p>
            <a:pPr marL="285750" indent="-285750">
              <a:lnSpc>
                <a:spcPct val="150000"/>
              </a:lnSpc>
            </a:pPr>
            <a:endParaRPr lang="de-DE" dirty="0"/>
          </a:p>
          <a:p>
            <a:pPr marL="285750" indent="-285750">
              <a:lnSpc>
                <a:spcPct val="150000"/>
              </a:lnSpc>
              <a:buFont typeface="Arial" panose="020B0604020202020204" pitchFamily="34" charset="0"/>
              <a:buChar char="•"/>
            </a:pPr>
            <a:endParaRPr lang="en-US" dirty="0"/>
          </a:p>
        </p:txBody>
      </p:sp>
      <p:sp>
        <p:nvSpPr>
          <p:cNvPr id="6" name="Titel 1"/>
          <p:cNvSpPr txBox="1">
            <a:spLocks/>
          </p:cNvSpPr>
          <p:nvPr/>
        </p:nvSpPr>
        <p:spPr bwMode="auto">
          <a:xfrm>
            <a:off x="899592" y="3140968"/>
            <a:ext cx="8064464"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de-DE" sz="2400" b="0" i="0" u="none" strike="noStrike" kern="0" cap="none" spc="0" normalizeH="0" baseline="0" noProof="0" dirty="0">
              <a:ln>
                <a:noFill/>
              </a:ln>
              <a:solidFill>
                <a:schemeClr val="accent3"/>
              </a:solidFill>
              <a:effectLst/>
              <a:uLnTx/>
              <a:uFillTx/>
              <a:latin typeface="+mj-lt"/>
              <a:ea typeface="+mj-ea"/>
              <a:cs typeface="+mj-cs"/>
            </a:endParaRPr>
          </a:p>
        </p:txBody>
      </p:sp>
      <p:sp>
        <p:nvSpPr>
          <p:cNvPr id="8" name="Titel 1"/>
          <p:cNvSpPr txBox="1">
            <a:spLocks/>
          </p:cNvSpPr>
          <p:nvPr/>
        </p:nvSpPr>
        <p:spPr bwMode="auto">
          <a:xfrm>
            <a:off x="1331640" y="4869160"/>
            <a:ext cx="7200800" cy="15841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de-DE" sz="2400" b="0" i="0" u="none" strike="noStrike" kern="0" cap="none" spc="0" normalizeH="0" baseline="0" noProof="0" dirty="0">
              <a:ln>
                <a:noFill/>
              </a:ln>
              <a:solidFill>
                <a:schemeClr val="accent3"/>
              </a:solidFill>
              <a:effectLst/>
              <a:uLnTx/>
              <a:uFillTx/>
              <a:latin typeface="+mj-lt"/>
              <a:ea typeface="+mj-ea"/>
              <a:cs typeface="+mj-cs"/>
            </a:endParaRPr>
          </a:p>
        </p:txBody>
      </p:sp>
      <p:pic>
        <p:nvPicPr>
          <p:cNvPr id="4099" name="Picture 3" descr="F:\Backup 23_08_12\UNITAR\03_NAP\14_KNOWLEDGE_PRODUCTS\01_SKILLS_ASSESSMENT_FRAMEWORK\01_PICTURES\483367.jpg"/>
          <p:cNvPicPr>
            <a:picLocks noChangeAspect="1" noChangeArrowheads="1"/>
          </p:cNvPicPr>
          <p:nvPr/>
        </p:nvPicPr>
        <p:blipFill>
          <a:blip r:embed="rId3" cstate="print"/>
          <a:srcRect/>
          <a:stretch>
            <a:fillRect/>
          </a:stretch>
        </p:blipFill>
        <p:spPr bwMode="auto">
          <a:xfrm>
            <a:off x="5940152" y="2276872"/>
            <a:ext cx="2772008" cy="1728192"/>
          </a:xfrm>
          <a:prstGeom prst="rect">
            <a:avLst/>
          </a:prstGeom>
          <a:noFill/>
        </p:spPr>
      </p:pic>
      <p:pic>
        <p:nvPicPr>
          <p:cNvPr id="4100" name="Picture 4" descr="F:\Backup 23_08_12\UNITAR\03_NAP\14_KNOWLEDGE_PRODUCTS\01_SKILLS_ASSESSMENT_FRAMEWORK\01_PICTURES\521724.jpg"/>
          <p:cNvPicPr>
            <a:picLocks noChangeAspect="1" noChangeArrowheads="1"/>
          </p:cNvPicPr>
          <p:nvPr/>
        </p:nvPicPr>
        <p:blipFill>
          <a:blip r:embed="rId4" cstate="print"/>
          <a:srcRect/>
          <a:stretch>
            <a:fillRect/>
          </a:stretch>
        </p:blipFill>
        <p:spPr bwMode="auto">
          <a:xfrm>
            <a:off x="5940152" y="4293296"/>
            <a:ext cx="2736304" cy="1800000"/>
          </a:xfrm>
          <a:prstGeom prst="rect">
            <a:avLst/>
          </a:prstGeom>
          <a:noFill/>
        </p:spPr>
      </p:pic>
      <p:sp>
        <p:nvSpPr>
          <p:cNvPr id="9" name="TextBox 8"/>
          <p:cNvSpPr txBox="1"/>
          <p:nvPr/>
        </p:nvSpPr>
        <p:spPr>
          <a:xfrm>
            <a:off x="5868608" y="6093296"/>
            <a:ext cx="4176000" cy="430887"/>
          </a:xfrm>
          <a:prstGeom prst="rect">
            <a:avLst/>
          </a:prstGeom>
          <a:noFill/>
        </p:spPr>
        <p:txBody>
          <a:bodyPr wrap="square" rtlCol="0">
            <a:spAutoFit/>
          </a:bodyPr>
          <a:lstStyle/>
          <a:p>
            <a:r>
              <a:rPr lang="en-GB" sz="1100" b="0" dirty="0">
                <a:solidFill>
                  <a:schemeClr val="tx2"/>
                </a:solidFill>
              </a:rPr>
              <a:t>Source: </a:t>
            </a:r>
            <a:r>
              <a:rPr lang="en-GB" sz="1100" dirty="0">
                <a:solidFill>
                  <a:schemeClr val="tx2"/>
                </a:solidFill>
              </a:rPr>
              <a:t>UN Photo, 2012</a:t>
            </a:r>
            <a:endParaRPr lang="fr-CH" sz="1100" dirty="0">
              <a:solidFill>
                <a:schemeClr val="tx2"/>
              </a:solidFill>
            </a:endParaRPr>
          </a:p>
          <a:p>
            <a:endParaRPr lang="en-GB" sz="1100" dirty="0">
              <a:solidFill>
                <a:schemeClr val="tx2"/>
              </a:solidFill>
            </a:endParaRPr>
          </a:p>
        </p:txBody>
      </p:sp>
      <p:sp>
        <p:nvSpPr>
          <p:cNvPr id="10" name="TextBox 9"/>
          <p:cNvSpPr txBox="1"/>
          <p:nvPr/>
        </p:nvSpPr>
        <p:spPr>
          <a:xfrm>
            <a:off x="5868608" y="4005064"/>
            <a:ext cx="4176000" cy="430887"/>
          </a:xfrm>
          <a:prstGeom prst="rect">
            <a:avLst/>
          </a:prstGeom>
          <a:noFill/>
        </p:spPr>
        <p:txBody>
          <a:bodyPr wrap="square" rtlCol="0">
            <a:spAutoFit/>
          </a:bodyPr>
          <a:lstStyle/>
          <a:p>
            <a:r>
              <a:rPr lang="en-GB" sz="1100" b="0" dirty="0">
                <a:solidFill>
                  <a:schemeClr val="tx2"/>
                </a:solidFill>
              </a:rPr>
              <a:t>Source: </a:t>
            </a:r>
            <a:r>
              <a:rPr lang="en-GB" sz="1100" dirty="0">
                <a:solidFill>
                  <a:schemeClr val="tx2"/>
                </a:solidFill>
              </a:rPr>
              <a:t>UN Photo, 2011</a:t>
            </a:r>
            <a:endParaRPr lang="fr-CH" sz="1100" dirty="0">
              <a:solidFill>
                <a:schemeClr val="tx2"/>
              </a:solidFill>
            </a:endParaRPr>
          </a:p>
          <a:p>
            <a:endParaRPr lang="en-GB" sz="1100" dirty="0">
              <a:solidFill>
                <a:schemeClr val="tx2"/>
              </a:solidFill>
            </a:endParaRPr>
          </a:p>
        </p:txBody>
      </p:sp>
    </p:spTree>
    <p:extLst>
      <p:ext uri="{BB962C8B-B14F-4D97-AF65-F5344CB8AC3E}">
        <p14:creationId xmlns:p14="http://schemas.microsoft.com/office/powerpoint/2010/main" val="40260206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considerations in implementation</a:t>
            </a:r>
          </a:p>
        </p:txBody>
      </p:sp>
      <p:sp>
        <p:nvSpPr>
          <p:cNvPr id="3" name="Date Placeholder 2"/>
          <p:cNvSpPr>
            <a:spLocks noGrp="1"/>
          </p:cNvSpPr>
          <p:nvPr>
            <p:ph type="dt" sz="half" idx="11"/>
          </p:nvPr>
        </p:nvSpPr>
        <p:spPr/>
        <p:txBody>
          <a:bodyPr/>
          <a:lstStyle/>
          <a:p>
            <a:pPr>
              <a:defRPr/>
            </a:pPr>
            <a:fld id="{12E44C94-8673-44B1-B997-2666052F0658}" type="datetime1">
              <a:rPr lang="en-GB" noProof="0" smtClean="0"/>
              <a:pPr>
                <a:defRPr/>
              </a:pPr>
              <a:t>07/03/2017</a:t>
            </a:fld>
            <a:endParaRPr lang="en-GB" noProof="0" dirty="0"/>
          </a:p>
        </p:txBody>
      </p:sp>
      <p:sp>
        <p:nvSpPr>
          <p:cNvPr id="4" name="Content Placeholder 3"/>
          <p:cNvSpPr>
            <a:spLocks noGrp="1"/>
          </p:cNvSpPr>
          <p:nvPr>
            <p:ph idx="1"/>
          </p:nvPr>
        </p:nvSpPr>
        <p:spPr>
          <a:xfrm>
            <a:off x="539552" y="2060848"/>
            <a:ext cx="8280920" cy="4392488"/>
          </a:xfrm>
        </p:spPr>
        <p:txBody>
          <a:bodyPr/>
          <a:lstStyle/>
          <a:p>
            <a:pPr marL="285750" lvl="0" indent="-285750">
              <a:buFont typeface="Arial" panose="020B0604020202020204" pitchFamily="34" charset="0"/>
              <a:buChar char="•"/>
            </a:pPr>
            <a:r>
              <a:rPr lang="en-US" dirty="0"/>
              <a:t>Provide guidance to ensure gender mainstreamed from local to national levels in all NAP-related </a:t>
            </a:r>
            <a:r>
              <a:rPr lang="en-US" dirty="0" err="1"/>
              <a:t>programmes</a:t>
            </a:r>
            <a:r>
              <a:rPr lang="en-US" dirty="0"/>
              <a:t> and projects related</a:t>
            </a:r>
            <a:r>
              <a:rPr lang="en-US" dirty="0" smtClean="0"/>
              <a:t>;</a:t>
            </a:r>
          </a:p>
          <a:p>
            <a:pPr marL="285750" lvl="0" indent="-285750">
              <a:buFont typeface="Arial" panose="020B0604020202020204" pitchFamily="34" charset="0"/>
              <a:buChar char="•"/>
            </a:pPr>
            <a:r>
              <a:rPr lang="en-US" dirty="0" smtClean="0"/>
              <a:t>Scale up current </a:t>
            </a:r>
            <a:r>
              <a:rPr lang="en-US" dirty="0"/>
              <a:t>gender and adaptation actions/projects to inform policy level. </a:t>
            </a:r>
            <a:endParaRPr lang="en-US" dirty="0" smtClean="0"/>
          </a:p>
          <a:p>
            <a:pPr marL="285750" lvl="0" indent="-285750">
              <a:buFont typeface="Arial" panose="020B0604020202020204" pitchFamily="34" charset="0"/>
              <a:buChar char="•"/>
            </a:pPr>
            <a:r>
              <a:rPr lang="en-US" dirty="0" smtClean="0"/>
              <a:t>Use </a:t>
            </a:r>
            <a:r>
              <a:rPr lang="en-US" dirty="0"/>
              <a:t>a gender expertise list (government, NGOs, research organizations, academic institutions, private </a:t>
            </a:r>
            <a:r>
              <a:rPr lang="en-US" dirty="0" smtClean="0"/>
              <a:t>sector), </a:t>
            </a:r>
            <a:r>
              <a:rPr lang="en-US" dirty="0"/>
              <a:t>to support integration at all levels;</a:t>
            </a:r>
          </a:p>
          <a:p>
            <a:pPr marL="285750" lvl="0" indent="-285750">
              <a:buFont typeface="Arial" panose="020B0604020202020204" pitchFamily="34" charset="0"/>
              <a:buChar char="•"/>
            </a:pPr>
            <a:r>
              <a:rPr lang="en-US" dirty="0"/>
              <a:t>Involve stakeholders working on gender equality across different sectors;</a:t>
            </a:r>
          </a:p>
          <a:p>
            <a:pPr marL="285750" lvl="0" indent="-285750">
              <a:buFont typeface="Arial" panose="020B0604020202020204" pitchFamily="34" charset="0"/>
              <a:buChar char="•"/>
            </a:pPr>
            <a:r>
              <a:rPr lang="en-US" dirty="0"/>
              <a:t>Work to ensure gender balance in staffing (mechanisms to support to families, mobility, job announcements, etc.);</a:t>
            </a:r>
          </a:p>
          <a:p>
            <a:pPr marL="285750" lvl="0" indent="-285750">
              <a:buFont typeface="Arial" panose="020B0604020202020204" pitchFamily="34" charset="0"/>
              <a:buChar char="•"/>
            </a:pPr>
            <a:r>
              <a:rPr lang="en-US" dirty="0"/>
              <a:t>Make gender integration a prerequisite for government funding approval.</a:t>
            </a:r>
          </a:p>
          <a:p>
            <a:pPr algn="r"/>
            <a:r>
              <a:rPr lang="en-US" sz="1400" dirty="0">
                <a:hlinkClick r:id="rId3"/>
              </a:rPr>
              <a:t>Source: IUCN 2011 Draft Guidelines  to Mainstreaming Gender in the Development of National Adaptation Plans (NAPs) </a:t>
            </a:r>
            <a:endParaRPr lang="en-US" sz="1400" dirty="0"/>
          </a:p>
          <a:p>
            <a:endParaRPr lang="en-US" dirty="0"/>
          </a:p>
        </p:txBody>
      </p:sp>
      <p:sp>
        <p:nvSpPr>
          <p:cNvPr id="5" name="Footer Placeholder 4"/>
          <p:cNvSpPr>
            <a:spLocks noGrp="1"/>
          </p:cNvSpPr>
          <p:nvPr>
            <p:ph type="ftr" sz="quarter" idx="10"/>
          </p:nvPr>
        </p:nvSpPr>
        <p:spPr/>
        <p:txBody>
          <a:bodyPr/>
          <a:lstStyle/>
          <a:p>
            <a:r>
              <a:rPr lang="en-GB"/>
              <a:t>NAP country-level training</a:t>
            </a:r>
            <a:endParaRPr lang="en-GB" dirty="0"/>
          </a:p>
        </p:txBody>
      </p:sp>
    </p:spTree>
    <p:extLst>
      <p:ext uri="{BB962C8B-B14F-4D97-AF65-F5344CB8AC3E}">
        <p14:creationId xmlns:p14="http://schemas.microsoft.com/office/powerpoint/2010/main" val="2572855457"/>
      </p:ext>
    </p:extLst>
  </p:cSld>
  <p:clrMapOvr>
    <a:masterClrMapping/>
  </p:clrMapOvr>
  <p:transition/>
</p:sld>
</file>

<file path=ppt/theme/theme1.xml><?xml version="1.0" encoding="utf-8"?>
<a:theme xmlns:a="http://schemas.openxmlformats.org/drawingml/2006/main" name="GIZ_Powerpoint_EN">
  <a:themeElements>
    <a:clrScheme name="NAP Country level training">
      <a:dk1>
        <a:srgbClr val="000000"/>
      </a:dk1>
      <a:lt1>
        <a:srgbClr val="FFFFFF"/>
      </a:lt1>
      <a:dk2>
        <a:srgbClr val="727272"/>
      </a:dk2>
      <a:lt2>
        <a:srgbClr val="D9D9D9"/>
      </a:lt2>
      <a:accent1>
        <a:srgbClr val="C80F0E"/>
      </a:accent1>
      <a:accent2>
        <a:srgbClr val="6F6F6F"/>
      </a:accent2>
      <a:accent3>
        <a:srgbClr val="008AB5"/>
      </a:accent3>
      <a:accent4>
        <a:srgbClr val="DDF1F8"/>
      </a:accent4>
      <a:accent5>
        <a:srgbClr val="235AB4"/>
      </a:accent5>
      <a:accent6>
        <a:srgbClr val="D3E5BE"/>
      </a:accent6>
      <a:hlink>
        <a:srgbClr val="C80F0E"/>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GIZ_Powerpoint_EN</Template>
  <TotalTime>211</TotalTime>
  <Words>2318</Words>
  <Application>Microsoft Office PowerPoint</Application>
  <PresentationFormat>On-screen Show (4:3)</PresentationFormat>
  <Paragraphs>220</Paragraphs>
  <Slides>21</Slides>
  <Notes>17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Wingdings</vt:lpstr>
      <vt:lpstr>Calibri</vt:lpstr>
      <vt:lpstr>Arial Narrow</vt:lpstr>
      <vt:lpstr>GIZ_Powerpoint_EN</vt:lpstr>
      <vt:lpstr>   Module IV.3 Understanding NAP Implementation  Trainer: [Name]</vt:lpstr>
      <vt:lpstr>Overview of this module</vt:lpstr>
      <vt:lpstr>What can you expect to learn from this session?</vt:lpstr>
      <vt:lpstr>From adaptation planning to implementation</vt:lpstr>
      <vt:lpstr>Reflection time:</vt:lpstr>
      <vt:lpstr>What do the LEG guidelines say about the NAP?</vt:lpstr>
      <vt:lpstr>The NAP process should be informed by ...</vt:lpstr>
      <vt:lpstr>An example of complementary approaches in climate information management:</vt:lpstr>
      <vt:lpstr>Gender considerations in implementation</vt:lpstr>
      <vt:lpstr>NAP Formulation vs. NAP Implementation</vt:lpstr>
      <vt:lpstr>From formulation to implementation</vt:lpstr>
      <vt:lpstr>Exercise/Case study:  Identifying NAP implementation challenges      </vt:lpstr>
      <vt:lpstr>A case study on NAP implementation challenges (the baseline)     </vt:lpstr>
      <vt:lpstr>Case study on NAP implementation challenges: the response</vt:lpstr>
      <vt:lpstr>Following an evaluation of the Climate Change Info Centres carried out in August 2014 by the government and UNDP, UNDP issued a Back to Office Report (BTOR).</vt:lpstr>
      <vt:lpstr>Group work instructions (40 minutes):</vt:lpstr>
      <vt:lpstr>Matrix A for group work </vt:lpstr>
      <vt:lpstr> A case study on NAP implementation challenges: issues raised </vt:lpstr>
      <vt:lpstr>Reflection space</vt:lpstr>
      <vt:lpstr>What have we learned?</vt:lpstr>
      <vt:lpstr>PowerPoint Presentation</vt:lpstr>
    </vt:vector>
  </TitlesOfParts>
  <Company>GIZ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Information Test Training Berlin</dc:title>
  <dc:creator>Ramon Cortes</dc:creator>
  <cp:lastModifiedBy>Home</cp:lastModifiedBy>
  <cp:revision>719</cp:revision>
  <cp:lastPrinted>2013-09-09T14:06:33Z</cp:lastPrinted>
  <dcterms:created xsi:type="dcterms:W3CDTF">2013-02-22T09:32:11Z</dcterms:created>
  <dcterms:modified xsi:type="dcterms:W3CDTF">2017-03-07T23:34:40Z</dcterms:modified>
</cp:coreProperties>
</file>