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59"/>
  </p:notesMasterIdLst>
  <p:sldIdLst>
    <p:sldId id="256" r:id="rId2"/>
    <p:sldId id="258" r:id="rId3"/>
    <p:sldId id="259" r:id="rId4"/>
    <p:sldId id="260" r:id="rId5"/>
    <p:sldId id="261" r:id="rId6"/>
    <p:sldId id="262" r:id="rId7"/>
    <p:sldId id="263" r:id="rId8"/>
    <p:sldId id="257"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4" d="100"/>
          <a:sy n="64" d="100"/>
        </p:scale>
        <p:origin x="78"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8D6FC4-6B42-4710-AD3F-0ECAC5760DEA}" type="datetimeFigureOut">
              <a:rPr lang="en-US" smtClean="0"/>
              <a:t>6/20/2016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974668-056E-4A0B-84DE-E473290CB452}" type="slidenum">
              <a:rPr lang="en-US" smtClean="0"/>
              <a:t>‹#›</a:t>
            </a:fld>
            <a:endParaRPr lang="en-US"/>
          </a:p>
        </p:txBody>
      </p:sp>
    </p:spTree>
    <p:extLst>
      <p:ext uri="{BB962C8B-B14F-4D97-AF65-F5344CB8AC3E}">
        <p14:creationId xmlns:p14="http://schemas.microsoft.com/office/powerpoint/2010/main" val="4037688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Regulations:</a:t>
            </a:r>
          </a:p>
          <a:p>
            <a:r>
              <a:rPr lang="en-GB" dirty="0" smtClean="0"/>
              <a:t>Building renovation</a:t>
            </a:r>
            <a:endParaRPr lang="en-US" dirty="0" smtClean="0"/>
          </a:p>
          <a:p>
            <a:r>
              <a:rPr lang="en-GB" dirty="0" smtClean="0"/>
              <a:t>Government buildings</a:t>
            </a:r>
            <a:endParaRPr lang="en-US" dirty="0" smtClean="0"/>
          </a:p>
          <a:p>
            <a:r>
              <a:rPr lang="en-GB" dirty="0" smtClean="0"/>
              <a:t>Energy efficiency obligation schemes</a:t>
            </a:r>
            <a:endParaRPr lang="en-US" dirty="0" smtClean="0"/>
          </a:p>
          <a:p>
            <a:r>
              <a:rPr lang="en-GB" dirty="0" smtClean="0"/>
              <a:t>Alternative measures</a:t>
            </a:r>
            <a:endParaRPr lang="en-US" dirty="0" smtClean="0"/>
          </a:p>
          <a:p>
            <a:r>
              <a:rPr lang="en-GB" dirty="0" smtClean="0"/>
              <a:t>Energy audits and energy management systems</a:t>
            </a:r>
            <a:endParaRPr lang="en-US" dirty="0" smtClean="0"/>
          </a:p>
          <a:p>
            <a:r>
              <a:rPr lang="en-GB" dirty="0" smtClean="0"/>
              <a:t>Metering</a:t>
            </a:r>
            <a:endParaRPr lang="en-US" dirty="0" smtClean="0"/>
          </a:p>
          <a:p>
            <a:r>
              <a:rPr lang="en-GB" dirty="0" smtClean="0"/>
              <a:t>Billing information</a:t>
            </a:r>
            <a:endParaRPr lang="en-US" dirty="0" smtClean="0"/>
          </a:p>
          <a:p>
            <a:r>
              <a:rPr lang="en-GB" dirty="0" smtClean="0"/>
              <a:t>Access to metering and billing information</a:t>
            </a:r>
            <a:endParaRPr lang="en-US" dirty="0" smtClean="0"/>
          </a:p>
          <a:p>
            <a:r>
              <a:rPr lang="en-GB" dirty="0" smtClean="0"/>
              <a:t>Consumer information and empowering programme</a:t>
            </a:r>
            <a:endParaRPr lang="en-US" dirty="0" smtClean="0"/>
          </a:p>
          <a:p>
            <a:endParaRPr lang="en-US" dirty="0"/>
          </a:p>
        </p:txBody>
      </p:sp>
      <p:sp>
        <p:nvSpPr>
          <p:cNvPr id="4" name="Slide Number Placeholder 3"/>
          <p:cNvSpPr>
            <a:spLocks noGrp="1"/>
          </p:cNvSpPr>
          <p:nvPr>
            <p:ph type="sldNum" sz="quarter" idx="10"/>
          </p:nvPr>
        </p:nvSpPr>
        <p:spPr/>
        <p:txBody>
          <a:bodyPr/>
          <a:lstStyle/>
          <a:p>
            <a:fld id="{5E1D7507-C7BF-4646-8B23-4AF09F8C6B05}" type="slidenum">
              <a:rPr lang="en-US" smtClean="0"/>
              <a:t>23</a:t>
            </a:fld>
            <a:endParaRPr lang="en-US"/>
          </a:p>
        </p:txBody>
      </p:sp>
    </p:spTree>
    <p:extLst>
      <p:ext uri="{BB962C8B-B14F-4D97-AF65-F5344CB8AC3E}">
        <p14:creationId xmlns:p14="http://schemas.microsoft.com/office/powerpoint/2010/main" val="3740454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69988"/>
            <a:ext cx="5613400" cy="3159125"/>
          </a:xfrm>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133570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F1E042-349D-4BD6-ADF3-B2E90A94127F}" type="slidenum">
              <a:rPr lang="en-US" smtClean="0"/>
              <a:pPr/>
              <a:t>41</a:t>
            </a:fld>
            <a:endParaRPr lang="en-US" dirty="0"/>
          </a:p>
        </p:txBody>
      </p:sp>
    </p:spTree>
    <p:extLst>
      <p:ext uri="{BB962C8B-B14F-4D97-AF65-F5344CB8AC3E}">
        <p14:creationId xmlns:p14="http://schemas.microsoft.com/office/powerpoint/2010/main" val="833391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029" dirty="0" smtClean="0"/>
              <a:t>A</a:t>
            </a:r>
            <a:r>
              <a:rPr lang="en-029" baseline="0" dirty="0" smtClean="0"/>
              <a:t> 25kW PV system was installed at NEMO. </a:t>
            </a:r>
            <a:endParaRPr lang="en-029" dirty="0"/>
          </a:p>
        </p:txBody>
      </p:sp>
      <p:sp>
        <p:nvSpPr>
          <p:cNvPr id="4" name="Slide Number Placeholder 3"/>
          <p:cNvSpPr>
            <a:spLocks noGrp="1"/>
          </p:cNvSpPr>
          <p:nvPr>
            <p:ph type="sldNum" sz="quarter" idx="10"/>
          </p:nvPr>
        </p:nvSpPr>
        <p:spPr/>
        <p:txBody>
          <a:bodyPr/>
          <a:lstStyle/>
          <a:p>
            <a:fld id="{8EF1E042-349D-4BD6-ADF3-B2E90A94127F}" type="slidenum">
              <a:rPr lang="en-US" smtClean="0"/>
              <a:pPr/>
              <a:t>46</a:t>
            </a:fld>
            <a:endParaRPr lang="en-US" dirty="0"/>
          </a:p>
        </p:txBody>
      </p:sp>
    </p:spTree>
    <p:extLst>
      <p:ext uri="{BB962C8B-B14F-4D97-AF65-F5344CB8AC3E}">
        <p14:creationId xmlns:p14="http://schemas.microsoft.com/office/powerpoint/2010/main" val="2316067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D265AB-9DCB-4C82-B4F1-BAE311C112A6}" type="slidenum">
              <a:rPr lang="en-GB" smtClean="0"/>
              <a:pPr/>
              <a:t>54</a:t>
            </a:fld>
            <a:endParaRPr lang="en-GB"/>
          </a:p>
        </p:txBody>
      </p:sp>
    </p:spTree>
    <p:extLst>
      <p:ext uri="{BB962C8B-B14F-4D97-AF65-F5344CB8AC3E}">
        <p14:creationId xmlns:p14="http://schemas.microsoft.com/office/powerpoint/2010/main" val="124450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D265AB-9DCB-4C82-B4F1-BAE311C112A6}" type="slidenum">
              <a:rPr lang="en-GB" smtClean="0"/>
              <a:pPr/>
              <a:t>56</a:t>
            </a:fld>
            <a:endParaRPr lang="en-GB"/>
          </a:p>
        </p:txBody>
      </p:sp>
    </p:spTree>
    <p:extLst>
      <p:ext uri="{BB962C8B-B14F-4D97-AF65-F5344CB8AC3E}">
        <p14:creationId xmlns:p14="http://schemas.microsoft.com/office/powerpoint/2010/main" val="325072086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B4AF60A-713C-41BA-9788-4C493DDC0A9C}" type="datetimeFigureOut">
              <a:rPr lang="en-US" dirty="0"/>
              <a:t>6/20/2016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5E0FA7-C445-42F7-AF66-A4F5A6FC8A9C}" type="datetimeFigureOut">
              <a:rPr lang="en-US" dirty="0"/>
              <a:t>6/20/2016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5AC5C5-1A57-4420-8AFB-CE41693A794B}" type="datetimeFigureOut">
              <a:rPr lang="en-US" dirty="0"/>
              <a:t>6/20/2016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4C08AF-84E6-4329-8E67-FEA434B47075}" type="datetimeFigureOut">
              <a:rPr lang="en-US" dirty="0"/>
              <a:t>6/20/2016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4F6EE328-6AFF-436B-881F-213D56084544}" type="datetimeFigureOut">
              <a:rPr lang="en-US" dirty="0"/>
              <a:t>6/20/2016</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02069A-09EE-4C7C-86A4-2314A404921D}" type="datetimeFigureOut">
              <a:rPr lang="en-US" dirty="0"/>
              <a:t>6/20/2016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56EE7F1-171E-411F-96CA-A251A21496E7}" type="datetimeFigureOut">
              <a:rPr lang="en-US" dirty="0"/>
              <a:t>6/20/2016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72C98D-A273-4547-9B92-97D7769F71A6}" type="datetimeFigureOut">
              <a:rPr lang="en-US" dirty="0"/>
              <a:t>6/20/2016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7CD67-0644-446C-B2AD-1C09BF34F286}" type="datetimeFigureOut">
              <a:rPr lang="en-US" dirty="0"/>
              <a:t>6/20/2016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480828-6983-48AD-9E27-CBD3696F837E}" type="datetimeFigureOut">
              <a:rPr lang="en-US" dirty="0"/>
              <a:t>6/20/2016</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5EFB91-0324-450E-B17F-36DC0ECCE413}" type="datetimeFigureOut">
              <a:rPr lang="en-US" dirty="0"/>
              <a:t>6/20/2016</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52E37674-C1BA-4107-9B06-6D4CAC3A3DF5}" type="datetimeFigureOut">
              <a:rPr lang="en-US" dirty="0"/>
              <a:t>6/20/2016</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1.png"/><Relationship Id="rId4" Type="http://schemas.openxmlformats.org/officeDocument/2006/relationships/package" Target="../embeddings/Microsoft_Word_Document1.docx"/></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package" Target="../embeddings/Microsoft_Word_Document2.docx"/></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1849" y="634314"/>
            <a:ext cx="11063415" cy="3833717"/>
          </a:xfrm>
        </p:spPr>
        <p:txBody>
          <a:bodyPr/>
          <a:lstStyle/>
          <a:p>
            <a:pPr algn="ctr"/>
            <a:r>
              <a:rPr lang="en-US" dirty="0" smtClean="0"/>
              <a:t>NATIONAL CONTEXT FOR MITIGATION ACTION </a:t>
            </a:r>
            <a:endParaRPr lang="en-029" dirty="0"/>
          </a:p>
        </p:txBody>
      </p:sp>
      <p:grpSp>
        <p:nvGrpSpPr>
          <p:cNvPr id="10" name="Group 9"/>
          <p:cNvGrpSpPr/>
          <p:nvPr/>
        </p:nvGrpSpPr>
        <p:grpSpPr>
          <a:xfrm>
            <a:off x="587359" y="4468031"/>
            <a:ext cx="10252075" cy="1939609"/>
            <a:chOff x="496742" y="4468031"/>
            <a:chExt cx="10252075" cy="1939609"/>
          </a:xfrm>
        </p:grpSpPr>
        <p:grpSp>
          <p:nvGrpSpPr>
            <p:cNvPr id="9" name="Group 8"/>
            <p:cNvGrpSpPr/>
            <p:nvPr/>
          </p:nvGrpSpPr>
          <p:grpSpPr>
            <a:xfrm>
              <a:off x="496742" y="4468031"/>
              <a:ext cx="7692390" cy="1939609"/>
              <a:chOff x="721634" y="4369752"/>
              <a:chExt cx="7692390" cy="1939609"/>
            </a:xfrm>
          </p:grpSpPr>
          <p:pic>
            <p:nvPicPr>
              <p:cNvPr id="5" name="Picture 4" descr="Z:\PHOTO GALLERY\ENERGY\Latille-Falls-07\SDC10172.JPG"/>
              <p:cNvPicPr/>
              <p:nvPr/>
            </p:nvPicPr>
            <p:blipFill>
              <a:blip r:embed="rId2">
                <a:extLst>
                  <a:ext uri="{28A0092B-C50C-407E-A947-70E740481C1C}">
                    <a14:useLocalDpi xmlns:a14="http://schemas.microsoft.com/office/drawing/2010/main" val="0"/>
                  </a:ext>
                </a:extLst>
              </a:blip>
              <a:srcRect/>
              <a:stretch>
                <a:fillRect/>
              </a:stretch>
            </p:blipFill>
            <p:spPr bwMode="auto">
              <a:xfrm>
                <a:off x="721634" y="4389120"/>
                <a:ext cx="2560320" cy="1920240"/>
              </a:xfrm>
              <a:prstGeom prst="rect">
                <a:avLst/>
              </a:prstGeom>
              <a:noFill/>
              <a:ln>
                <a:noFill/>
              </a:ln>
            </p:spPr>
          </p:pic>
          <p:pic>
            <p:nvPicPr>
              <p:cNvPr id="6" name="Picture 5" descr="Z:\PHOTO GALLERY\ENERGY\PV Demo Site Visits\IMG_5495.JPG"/>
              <p:cNvPicPr/>
              <p:nvPr/>
            </p:nvPicPr>
            <p:blipFill rotWithShape="1">
              <a:blip r:embed="rId3">
                <a:extLst>
                  <a:ext uri="{28A0092B-C50C-407E-A947-70E740481C1C}">
                    <a14:useLocalDpi xmlns:a14="http://schemas.microsoft.com/office/drawing/2010/main" val="0"/>
                  </a:ext>
                </a:extLst>
              </a:blip>
              <a:srcRect b="19254"/>
              <a:stretch/>
            </p:blipFill>
            <p:spPr bwMode="auto">
              <a:xfrm>
                <a:off x="3281954" y="4369753"/>
                <a:ext cx="2571750" cy="1939608"/>
              </a:xfrm>
              <a:prstGeom prst="rect">
                <a:avLst/>
              </a:prstGeom>
              <a:noFill/>
              <a:ln>
                <a:noFill/>
              </a:ln>
              <a:extLst>
                <a:ext uri="{53640926-AAD7-44D8-BBD7-CCE9431645EC}">
                  <a14:shadowObscured xmlns:a14="http://schemas.microsoft.com/office/drawing/2010/main"/>
                </a:ext>
              </a:extLst>
            </p:spPr>
          </p:pic>
          <p:pic>
            <p:nvPicPr>
              <p:cNvPr id="7" name="Picture 6" descr="Z:\PHOTO GALLERY\ENERGY\Praslin Wind Turbine Commissioning\IMG_0933.JPG"/>
              <p:cNvPicPr/>
              <p:nvPr/>
            </p:nvPicPr>
            <p:blipFill>
              <a:blip r:embed="rId4">
                <a:extLst>
                  <a:ext uri="{28A0092B-C50C-407E-A947-70E740481C1C}">
                    <a14:useLocalDpi xmlns:a14="http://schemas.microsoft.com/office/drawing/2010/main" val="0"/>
                  </a:ext>
                </a:extLst>
              </a:blip>
              <a:srcRect/>
              <a:stretch>
                <a:fillRect/>
              </a:stretch>
            </p:blipFill>
            <p:spPr bwMode="auto">
              <a:xfrm>
                <a:off x="5854339" y="4369752"/>
                <a:ext cx="2559685" cy="1920240"/>
              </a:xfrm>
              <a:prstGeom prst="rect">
                <a:avLst/>
              </a:prstGeom>
              <a:noFill/>
              <a:ln>
                <a:noFill/>
              </a:ln>
            </p:spPr>
          </p:pic>
        </p:grpSp>
        <p:pic>
          <p:nvPicPr>
            <p:cNvPr id="8" name="Picture 7" descr="Z:\PHOTO GALLERY\ENERGY\Energy video-09\IMG_5902.JPG"/>
            <p:cNvPicPr/>
            <p:nvPr/>
          </p:nvPicPr>
          <p:blipFill>
            <a:blip r:embed="rId5">
              <a:extLst>
                <a:ext uri="{28A0092B-C50C-407E-A947-70E740481C1C}">
                  <a14:useLocalDpi xmlns:a14="http://schemas.microsoft.com/office/drawing/2010/main" val="0"/>
                </a:ext>
              </a:extLst>
            </a:blip>
            <a:srcRect/>
            <a:stretch>
              <a:fillRect/>
            </a:stretch>
          </p:blipFill>
          <p:spPr bwMode="auto">
            <a:xfrm>
              <a:off x="8189132" y="4468031"/>
              <a:ext cx="2559685" cy="1920240"/>
            </a:xfrm>
            <a:prstGeom prst="rect">
              <a:avLst/>
            </a:prstGeom>
            <a:noFill/>
            <a:ln>
              <a:noFill/>
            </a:ln>
          </p:spPr>
        </p:pic>
      </p:grpSp>
    </p:spTree>
    <p:extLst>
      <p:ext uri="{BB962C8B-B14F-4D97-AF65-F5344CB8AC3E}">
        <p14:creationId xmlns:p14="http://schemas.microsoft.com/office/powerpoint/2010/main" val="15393165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Energy Mandate</a:t>
            </a:r>
            <a:endParaRPr lang="en-GB" b="1" dirty="0"/>
          </a:p>
        </p:txBody>
      </p:sp>
      <p:sp>
        <p:nvSpPr>
          <p:cNvPr id="3" name="Content Placeholder 2"/>
          <p:cNvSpPr>
            <a:spLocks noGrp="1"/>
          </p:cNvSpPr>
          <p:nvPr>
            <p:ph idx="1"/>
          </p:nvPr>
        </p:nvSpPr>
        <p:spPr/>
        <p:txBody>
          <a:bodyPr>
            <a:normAutofit/>
          </a:bodyPr>
          <a:lstStyle/>
          <a:p>
            <a:pPr algn="ctr"/>
            <a:r>
              <a:rPr lang="en-US" sz="4000" dirty="0" smtClean="0"/>
              <a:t>Renewable Energy target</a:t>
            </a:r>
          </a:p>
          <a:p>
            <a:pPr lvl="1" algn="ctr"/>
            <a:r>
              <a:rPr lang="en-US" sz="4000" dirty="0" smtClean="0"/>
              <a:t>35% energy generation</a:t>
            </a:r>
          </a:p>
          <a:p>
            <a:pPr marL="457200" lvl="1" indent="0" algn="ctr">
              <a:buNone/>
            </a:pPr>
            <a:endParaRPr lang="en-US" sz="4000" dirty="0" smtClean="0"/>
          </a:p>
          <a:p>
            <a:pPr algn="ctr"/>
            <a:r>
              <a:rPr lang="en-US" sz="4000" dirty="0" smtClean="0"/>
              <a:t>Reduction in Consumption target</a:t>
            </a:r>
          </a:p>
          <a:p>
            <a:pPr lvl="1" algn="ctr"/>
            <a:r>
              <a:rPr lang="en-US" sz="4000" dirty="0" smtClean="0"/>
              <a:t>20% in the public sector</a:t>
            </a:r>
          </a:p>
          <a:p>
            <a:pPr lvl="1" algn="ctr"/>
            <a:endParaRPr lang="en-US" sz="4000" dirty="0" smtClean="0"/>
          </a:p>
          <a:p>
            <a:pPr lvl="1" algn="ctr"/>
            <a:endParaRPr lang="en-US" sz="4000" dirty="0"/>
          </a:p>
          <a:p>
            <a:pPr lvl="1" algn="ctr">
              <a:buNone/>
            </a:pPr>
            <a:endParaRPr lang="en-US" sz="4000" dirty="0"/>
          </a:p>
        </p:txBody>
      </p:sp>
    </p:spTree>
    <p:extLst>
      <p:ext uri="{BB962C8B-B14F-4D97-AF65-F5344CB8AC3E}">
        <p14:creationId xmlns:p14="http://schemas.microsoft.com/office/powerpoint/2010/main" val="528943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9648952" cy="521208"/>
          </a:xfrm>
        </p:spPr>
        <p:txBody>
          <a:bodyPr>
            <a:normAutofit fontScale="90000"/>
          </a:bodyPr>
          <a:lstStyle/>
          <a:p>
            <a:pPr algn="ctr"/>
            <a:r>
              <a:rPr lang="en-US" dirty="0" smtClean="0"/>
              <a:t>POLICIES</a:t>
            </a:r>
            <a:endParaRPr lang="en-US" dirty="0"/>
          </a:p>
        </p:txBody>
      </p:sp>
      <p:sp>
        <p:nvSpPr>
          <p:cNvPr id="3" name="Content Placeholder 2"/>
          <p:cNvSpPr>
            <a:spLocks noGrp="1"/>
          </p:cNvSpPr>
          <p:nvPr>
            <p:ph idx="1"/>
          </p:nvPr>
        </p:nvSpPr>
        <p:spPr>
          <a:xfrm>
            <a:off x="386366" y="1152983"/>
            <a:ext cx="11475076" cy="5705017"/>
          </a:xfrm>
        </p:spPr>
        <p:txBody>
          <a:bodyPr>
            <a:noAutofit/>
          </a:bodyPr>
          <a:lstStyle/>
          <a:p>
            <a:r>
              <a:rPr lang="en-US" sz="2400" dirty="0"/>
              <a:t>In 2001, Saint Lucia developed a Sustainable Energy Plan that set national targets for renewable energy and energy efficiency based on existing conditions and planned projects. The plan also presented a suite of actions for achieving those targets with public and private sector participation.</a:t>
            </a:r>
          </a:p>
          <a:p>
            <a:endParaRPr lang="en-US" sz="2400" dirty="0" smtClean="0"/>
          </a:p>
          <a:p>
            <a:r>
              <a:rPr lang="en-US" sz="2400" dirty="0"/>
              <a:t>In 2010, the Government of Saint Lucia approved the National Energy Policy (NEP), which provided the appropriate policy and legislative environment, to utilize greater renewable energy to the extent possible, in order to lower the cost and price volatility of electricity and to reduce Saint Lucia’s dependence on imported oil. The NEP establishes renewable energy targets of 5 percent of the electricity generated via renewable sources by 2013, 15 percent by 2015, and 30 percent by 2020; and proposes to also allow small scale renewable energy development and distributed generation.  </a:t>
            </a:r>
          </a:p>
          <a:p>
            <a:endParaRPr lang="en-US" sz="2400" dirty="0"/>
          </a:p>
        </p:txBody>
      </p:sp>
    </p:spTree>
    <p:extLst>
      <p:ext uri="{BB962C8B-B14F-4D97-AF65-F5344CB8AC3E}">
        <p14:creationId xmlns:p14="http://schemas.microsoft.com/office/powerpoint/2010/main" val="34588697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9354312" cy="643128"/>
          </a:xfrm>
        </p:spPr>
        <p:txBody>
          <a:bodyPr>
            <a:normAutofit fontScale="90000"/>
          </a:bodyPr>
          <a:lstStyle/>
          <a:p>
            <a:pPr algn="ctr"/>
            <a:r>
              <a:rPr lang="en-US" dirty="0" smtClean="0"/>
              <a:t>DECLARATIONS</a:t>
            </a:r>
            <a:endParaRPr lang="en-US" dirty="0"/>
          </a:p>
        </p:txBody>
      </p:sp>
      <p:sp>
        <p:nvSpPr>
          <p:cNvPr id="3" name="Content Placeholder 2"/>
          <p:cNvSpPr>
            <a:spLocks noGrp="1"/>
          </p:cNvSpPr>
          <p:nvPr>
            <p:ph idx="1"/>
          </p:nvPr>
        </p:nvSpPr>
        <p:spPr>
          <a:xfrm>
            <a:off x="1103312" y="1300766"/>
            <a:ext cx="8946541" cy="4947633"/>
          </a:xfrm>
        </p:spPr>
        <p:txBody>
          <a:bodyPr>
            <a:noAutofit/>
          </a:bodyPr>
          <a:lstStyle/>
          <a:p>
            <a:r>
              <a:rPr lang="en-US" sz="2400" dirty="0"/>
              <a:t>In 2012, the Government of Saint Lucia announced refined targets in line with the Barbados Declaration on Sustainable Energy for All which included a renewable energy target of 20 percent by 2020 and an energy efficiency target of 20 percent reduction in consumption in the public sector by 2020. </a:t>
            </a:r>
            <a:endParaRPr lang="en-US" sz="2400" dirty="0" smtClean="0"/>
          </a:p>
          <a:p>
            <a:pPr marL="0" indent="0">
              <a:buNone/>
            </a:pPr>
            <a:endParaRPr lang="en-US" sz="2400" dirty="0" smtClean="0"/>
          </a:p>
          <a:p>
            <a:r>
              <a:rPr lang="en-US" sz="2400" dirty="0" smtClean="0"/>
              <a:t>In </a:t>
            </a:r>
            <a:r>
              <a:rPr lang="en-US" sz="2400" dirty="0"/>
              <a:t>2014, recognizing the strategic progress being made in attracting investment in geothermal and wind in particular, and the corresponding changes in the regulatory environment to facilitate the de-bundling of generation from transmission and distribution, the </a:t>
            </a:r>
            <a:r>
              <a:rPr lang="en-US" sz="2400" dirty="0" smtClean="0"/>
              <a:t>Former Prime </a:t>
            </a:r>
            <a:r>
              <a:rPr lang="en-US" sz="2400" dirty="0"/>
              <a:t>Minister increased this target to 35%.</a:t>
            </a:r>
          </a:p>
          <a:p>
            <a:endParaRPr lang="en-US" sz="2400" dirty="0"/>
          </a:p>
        </p:txBody>
      </p:sp>
    </p:spTree>
    <p:extLst>
      <p:ext uri="{BB962C8B-B14F-4D97-AF65-F5344CB8AC3E}">
        <p14:creationId xmlns:p14="http://schemas.microsoft.com/office/powerpoint/2010/main" val="11912662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0350" y="1517650"/>
            <a:ext cx="12318365" cy="2090420"/>
          </a:xfrm>
        </p:spPr>
        <p:txBody>
          <a:bodyPr/>
          <a:lstStyle/>
          <a:p>
            <a:pPr algn="ctr"/>
            <a:r>
              <a:rPr lang="en-GB" altLang="en-US" sz="6600"/>
              <a:t>Success Stories</a:t>
            </a:r>
            <a:r>
              <a:rPr lang="en-GB" altLang="en-US" sz="5400"/>
              <a:t> </a:t>
            </a:r>
          </a:p>
        </p:txBody>
      </p:sp>
    </p:spTree>
    <p:extLst>
      <p:ext uri="{BB962C8B-B14F-4D97-AF65-F5344CB8AC3E}">
        <p14:creationId xmlns:p14="http://schemas.microsoft.com/office/powerpoint/2010/main" val="17378253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2640" y="1452880"/>
            <a:ext cx="11257280" cy="2641600"/>
          </a:xfrm>
        </p:spPr>
        <p:txBody>
          <a:bodyPr/>
          <a:lstStyle/>
          <a:p>
            <a:r>
              <a:rPr lang="en-US" sz="5400" dirty="0"/>
              <a:t>SUPPORT TO UTILITY REGULATION </a:t>
            </a:r>
            <a:r>
              <a:rPr lang="en-US" sz="5400" dirty="0" smtClean="0"/>
              <a:t>COMMISSION</a:t>
            </a:r>
            <a:br>
              <a:rPr lang="en-US" sz="5400" dirty="0" smtClean="0"/>
            </a:br>
            <a:r>
              <a:rPr lang="en-US" sz="5400" dirty="0" smtClean="0"/>
              <a:t>&amp;</a:t>
            </a:r>
            <a:br>
              <a:rPr lang="en-US" sz="5400" dirty="0" smtClean="0"/>
            </a:br>
            <a:r>
              <a:rPr lang="en-US" sz="5400" dirty="0" smtClean="0"/>
              <a:t>Revised Electricity Supply Act</a:t>
            </a:r>
            <a:endParaRPr lang="en-GB" altLang="en-US" sz="5400" dirty="0"/>
          </a:p>
        </p:txBody>
      </p:sp>
    </p:spTree>
    <p:extLst>
      <p:ext uri="{BB962C8B-B14F-4D97-AF65-F5344CB8AC3E}">
        <p14:creationId xmlns:p14="http://schemas.microsoft.com/office/powerpoint/2010/main" val="25402286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National Utilities Regulatory Commission</a:t>
            </a:r>
            <a:endParaRPr lang="en-US" dirty="0">
              <a:solidFill>
                <a:srgbClr val="C00000"/>
              </a:solidFill>
            </a:endParaRPr>
          </a:p>
        </p:txBody>
      </p:sp>
      <p:sp>
        <p:nvSpPr>
          <p:cNvPr id="3" name="Content Placeholder 2"/>
          <p:cNvSpPr>
            <a:spLocks noGrp="1"/>
          </p:cNvSpPr>
          <p:nvPr>
            <p:ph sz="quarter" idx="1"/>
          </p:nvPr>
        </p:nvSpPr>
        <p:spPr/>
        <p:txBody>
          <a:bodyPr>
            <a:normAutofit lnSpcReduction="10000"/>
          </a:bodyPr>
          <a:lstStyle/>
          <a:p>
            <a:r>
              <a:rPr lang="en-US" sz="2800" b="1" dirty="0"/>
              <a:t>NURC Act </a:t>
            </a:r>
            <a:r>
              <a:rPr lang="en-US" sz="2800" dirty="0"/>
              <a:t>No. 3 of 2016</a:t>
            </a:r>
          </a:p>
          <a:p>
            <a:r>
              <a:rPr lang="en-US" sz="2800" b="1" dirty="0"/>
              <a:t>Electricity Supply Act </a:t>
            </a:r>
            <a:r>
              <a:rPr lang="en-US" sz="2800" dirty="0"/>
              <a:t>with its (Amendment) Act No. 2 of 2016</a:t>
            </a:r>
          </a:p>
          <a:p>
            <a:r>
              <a:rPr lang="en-US" sz="2800" b="1" dirty="0"/>
              <a:t>Water and Sewerage Act </a:t>
            </a:r>
            <a:r>
              <a:rPr lang="en-US" sz="2800" dirty="0"/>
              <a:t>(Amended and appears as a consequential Amendment in Schedule 4 of the NURC Act).</a:t>
            </a:r>
          </a:p>
          <a:p>
            <a:r>
              <a:rPr lang="en-US" dirty="0" smtClean="0"/>
              <a:t>   Commissioners Appointed</a:t>
            </a:r>
          </a:p>
          <a:p>
            <a:r>
              <a:rPr lang="en-US" dirty="0" smtClean="0"/>
              <a:t>   NWSC transitioned to NURC</a:t>
            </a:r>
          </a:p>
          <a:p>
            <a:r>
              <a:rPr lang="en-US" dirty="0" smtClean="0"/>
              <a:t>Regulations</a:t>
            </a:r>
          </a:p>
          <a:p>
            <a:pPr lvl="1"/>
            <a:r>
              <a:rPr lang="en-US" dirty="0"/>
              <a:t>NURC (Dispute Resolutions) Regulations</a:t>
            </a:r>
            <a:endParaRPr lang="en-US" sz="1600" dirty="0">
              <a:solidFill>
                <a:srgbClr val="C00000"/>
              </a:solidFill>
            </a:endParaRPr>
          </a:p>
          <a:p>
            <a:pPr lvl="1"/>
            <a:r>
              <a:rPr lang="en-US" dirty="0"/>
              <a:t>NURC (Appeals Tribunal) Regulations </a:t>
            </a:r>
            <a:endParaRPr lang="en-US" sz="1600" dirty="0">
              <a:solidFill>
                <a:srgbClr val="C00000"/>
              </a:solidFill>
            </a:endParaRPr>
          </a:p>
          <a:p>
            <a:endParaRPr lang="en-US" dirty="0"/>
          </a:p>
        </p:txBody>
      </p:sp>
    </p:spTree>
    <p:extLst>
      <p:ext uri="{BB962C8B-B14F-4D97-AF65-F5344CB8AC3E}">
        <p14:creationId xmlns:p14="http://schemas.microsoft.com/office/powerpoint/2010/main" val="19378537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8401" y="1625600"/>
            <a:ext cx="9763760" cy="1982470"/>
          </a:xfrm>
        </p:spPr>
        <p:txBody>
          <a:bodyPr/>
          <a:lstStyle/>
          <a:p>
            <a:r>
              <a:rPr lang="en-US" sz="5400" dirty="0" smtClean="0"/>
              <a:t>NEW ELECTRICITY SUPPLY  SERVICES BILL</a:t>
            </a:r>
            <a:endParaRPr lang="en-GB" altLang="en-US" sz="5400" dirty="0"/>
          </a:p>
        </p:txBody>
      </p:sp>
    </p:spTree>
    <p:extLst>
      <p:ext uri="{BB962C8B-B14F-4D97-AF65-F5344CB8AC3E}">
        <p14:creationId xmlns:p14="http://schemas.microsoft.com/office/powerpoint/2010/main" val="4954908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973" y="115093"/>
            <a:ext cx="10814684" cy="1314451"/>
          </a:xfrm>
        </p:spPr>
        <p:txBody>
          <a:bodyPr>
            <a:normAutofit fontScale="90000"/>
          </a:bodyPr>
          <a:lstStyle/>
          <a:p>
            <a:r>
              <a:rPr lang="en-US" b="1" dirty="0" smtClean="0">
                <a:solidFill>
                  <a:srgbClr val="C00000"/>
                </a:solidFill>
              </a:rPr>
              <a:t>ELECTRICITY SUPPLY SERVICES BILL AND </a:t>
            </a:r>
            <a:r>
              <a:rPr lang="en-US" b="1" dirty="0">
                <a:solidFill>
                  <a:srgbClr val="C00000"/>
                </a:solidFill>
              </a:rPr>
              <a:t>R</a:t>
            </a:r>
            <a:r>
              <a:rPr lang="en-US" b="1" dirty="0" smtClean="0">
                <a:solidFill>
                  <a:srgbClr val="C00000"/>
                </a:solidFill>
              </a:rPr>
              <a:t>EGULATIONS</a:t>
            </a:r>
            <a:endParaRPr lang="en-US" b="1" dirty="0">
              <a:solidFill>
                <a:srgbClr val="C00000"/>
              </a:solidFill>
            </a:endParaRPr>
          </a:p>
        </p:txBody>
      </p:sp>
      <p:grpSp>
        <p:nvGrpSpPr>
          <p:cNvPr id="3" name="Group 4"/>
          <p:cNvGrpSpPr>
            <a:grpSpLocks noChangeAspect="1"/>
          </p:cNvGrpSpPr>
          <p:nvPr/>
        </p:nvGrpSpPr>
        <p:grpSpPr bwMode="auto">
          <a:xfrm>
            <a:off x="748665" y="1514475"/>
            <a:ext cx="9401175" cy="5233988"/>
            <a:chOff x="446" y="962"/>
            <a:chExt cx="5922" cy="3297"/>
          </a:xfrm>
        </p:grpSpPr>
        <p:sp>
          <p:nvSpPr>
            <p:cNvPr id="4" name="AutoShape 3"/>
            <p:cNvSpPr>
              <a:spLocks noChangeAspect="1" noChangeArrowheads="1" noTextEdit="1"/>
            </p:cNvSpPr>
            <p:nvPr/>
          </p:nvSpPr>
          <p:spPr bwMode="auto">
            <a:xfrm>
              <a:off x="446" y="962"/>
              <a:ext cx="5922" cy="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 name="Group 205"/>
            <p:cNvGrpSpPr>
              <a:grpSpLocks/>
            </p:cNvGrpSpPr>
            <p:nvPr/>
          </p:nvGrpSpPr>
          <p:grpSpPr bwMode="auto">
            <a:xfrm>
              <a:off x="446" y="962"/>
              <a:ext cx="5909" cy="2159"/>
              <a:chOff x="446" y="962"/>
              <a:chExt cx="5909" cy="2159"/>
            </a:xfrm>
          </p:grpSpPr>
          <p:sp>
            <p:nvSpPr>
              <p:cNvPr id="1094" name="Rectangle 5"/>
              <p:cNvSpPr>
                <a:spLocks noChangeArrowheads="1"/>
              </p:cNvSpPr>
              <p:nvPr/>
            </p:nvSpPr>
            <p:spPr bwMode="auto">
              <a:xfrm>
                <a:off x="661" y="969"/>
                <a:ext cx="37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NO.</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95" name="Rectangle 6"/>
              <p:cNvSpPr>
                <a:spLocks noChangeArrowheads="1"/>
              </p:cNvSpPr>
              <p:nvPr/>
            </p:nvSpPr>
            <p:spPr bwMode="auto">
              <a:xfrm>
                <a:off x="935" y="969"/>
                <a:ext cx="12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96" name="Rectangle 7"/>
              <p:cNvSpPr>
                <a:spLocks noChangeArrowheads="1"/>
              </p:cNvSpPr>
              <p:nvPr/>
            </p:nvSpPr>
            <p:spPr bwMode="auto">
              <a:xfrm>
                <a:off x="1954" y="969"/>
                <a:ext cx="103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LEGISLATION</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97" name="Rectangle 8"/>
              <p:cNvSpPr>
                <a:spLocks noChangeArrowheads="1"/>
              </p:cNvSpPr>
              <p:nvPr/>
            </p:nvSpPr>
            <p:spPr bwMode="auto">
              <a:xfrm>
                <a:off x="2848" y="969"/>
                <a:ext cx="12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98" name="Rectangle 9"/>
              <p:cNvSpPr>
                <a:spLocks noChangeArrowheads="1"/>
              </p:cNvSpPr>
              <p:nvPr/>
            </p:nvSpPr>
            <p:spPr bwMode="auto">
              <a:xfrm>
                <a:off x="3750" y="969"/>
                <a:ext cx="42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ACTI</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99" name="Rectangle 10"/>
              <p:cNvSpPr>
                <a:spLocks noChangeArrowheads="1"/>
              </p:cNvSpPr>
              <p:nvPr/>
            </p:nvSpPr>
            <p:spPr bwMode="auto">
              <a:xfrm>
                <a:off x="3797" y="1070"/>
                <a:ext cx="32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ON</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00" name="Rectangle 11"/>
              <p:cNvSpPr>
                <a:spLocks noChangeArrowheads="1"/>
              </p:cNvSpPr>
              <p:nvPr/>
            </p:nvSpPr>
            <p:spPr bwMode="auto">
              <a:xfrm>
                <a:off x="4030" y="1070"/>
                <a:ext cx="12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01" name="Rectangle 12"/>
              <p:cNvSpPr>
                <a:spLocks noChangeArrowheads="1"/>
              </p:cNvSpPr>
              <p:nvPr/>
            </p:nvSpPr>
            <p:spPr bwMode="auto">
              <a:xfrm>
                <a:off x="5022" y="969"/>
                <a:ext cx="59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STATUS</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02" name="Rectangle 13"/>
              <p:cNvSpPr>
                <a:spLocks noChangeArrowheads="1"/>
              </p:cNvSpPr>
              <p:nvPr/>
            </p:nvSpPr>
            <p:spPr bwMode="auto">
              <a:xfrm>
                <a:off x="5503" y="969"/>
                <a:ext cx="12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03" name="Rectangle 14"/>
              <p:cNvSpPr>
                <a:spLocks noChangeArrowheads="1"/>
              </p:cNvSpPr>
              <p:nvPr/>
            </p:nvSpPr>
            <p:spPr bwMode="auto">
              <a:xfrm>
                <a:off x="446" y="962"/>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4" name="Rectangle 15"/>
              <p:cNvSpPr>
                <a:spLocks noChangeArrowheads="1"/>
              </p:cNvSpPr>
              <p:nvPr/>
            </p:nvSpPr>
            <p:spPr bwMode="auto">
              <a:xfrm>
                <a:off x="446" y="962"/>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5" name="Rectangle 16"/>
              <p:cNvSpPr>
                <a:spLocks noChangeArrowheads="1"/>
              </p:cNvSpPr>
              <p:nvPr/>
            </p:nvSpPr>
            <p:spPr bwMode="auto">
              <a:xfrm>
                <a:off x="452" y="962"/>
                <a:ext cx="69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6" name="Rectangle 17"/>
              <p:cNvSpPr>
                <a:spLocks noChangeArrowheads="1"/>
              </p:cNvSpPr>
              <p:nvPr/>
            </p:nvSpPr>
            <p:spPr bwMode="auto">
              <a:xfrm>
                <a:off x="1146" y="962"/>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7" name="Rectangle 18"/>
              <p:cNvSpPr>
                <a:spLocks noChangeArrowheads="1"/>
              </p:cNvSpPr>
              <p:nvPr/>
            </p:nvSpPr>
            <p:spPr bwMode="auto">
              <a:xfrm>
                <a:off x="1152" y="962"/>
                <a:ext cx="2500"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8" name="Rectangle 19"/>
              <p:cNvSpPr>
                <a:spLocks noChangeArrowheads="1"/>
              </p:cNvSpPr>
              <p:nvPr/>
            </p:nvSpPr>
            <p:spPr bwMode="auto">
              <a:xfrm>
                <a:off x="3652" y="962"/>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9" name="Rectangle 20"/>
              <p:cNvSpPr>
                <a:spLocks noChangeArrowheads="1"/>
              </p:cNvSpPr>
              <p:nvPr/>
            </p:nvSpPr>
            <p:spPr bwMode="auto">
              <a:xfrm>
                <a:off x="3658" y="962"/>
                <a:ext cx="512"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0" name="Rectangle 21"/>
              <p:cNvSpPr>
                <a:spLocks noChangeArrowheads="1"/>
              </p:cNvSpPr>
              <p:nvPr/>
            </p:nvSpPr>
            <p:spPr bwMode="auto">
              <a:xfrm>
                <a:off x="4170" y="962"/>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1" name="Rectangle 22"/>
              <p:cNvSpPr>
                <a:spLocks noChangeArrowheads="1"/>
              </p:cNvSpPr>
              <p:nvPr/>
            </p:nvSpPr>
            <p:spPr bwMode="auto">
              <a:xfrm>
                <a:off x="4176" y="962"/>
                <a:ext cx="217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2" name="Rectangle 23"/>
              <p:cNvSpPr>
                <a:spLocks noChangeArrowheads="1"/>
              </p:cNvSpPr>
              <p:nvPr/>
            </p:nvSpPr>
            <p:spPr bwMode="auto">
              <a:xfrm>
                <a:off x="6349" y="962"/>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3" name="Rectangle 24"/>
              <p:cNvSpPr>
                <a:spLocks noChangeArrowheads="1"/>
              </p:cNvSpPr>
              <p:nvPr/>
            </p:nvSpPr>
            <p:spPr bwMode="auto">
              <a:xfrm>
                <a:off x="6349" y="962"/>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4" name="Rectangle 25"/>
              <p:cNvSpPr>
                <a:spLocks noChangeArrowheads="1"/>
              </p:cNvSpPr>
              <p:nvPr/>
            </p:nvSpPr>
            <p:spPr bwMode="auto">
              <a:xfrm>
                <a:off x="446" y="965"/>
                <a:ext cx="6" cy="20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5" name="Rectangle 26"/>
              <p:cNvSpPr>
                <a:spLocks noChangeArrowheads="1"/>
              </p:cNvSpPr>
              <p:nvPr/>
            </p:nvSpPr>
            <p:spPr bwMode="auto">
              <a:xfrm>
                <a:off x="1146" y="965"/>
                <a:ext cx="6" cy="20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6" name="Rectangle 27"/>
              <p:cNvSpPr>
                <a:spLocks noChangeArrowheads="1"/>
              </p:cNvSpPr>
              <p:nvPr/>
            </p:nvSpPr>
            <p:spPr bwMode="auto">
              <a:xfrm>
                <a:off x="3652" y="965"/>
                <a:ext cx="6" cy="20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7" name="Rectangle 28"/>
              <p:cNvSpPr>
                <a:spLocks noChangeArrowheads="1"/>
              </p:cNvSpPr>
              <p:nvPr/>
            </p:nvSpPr>
            <p:spPr bwMode="auto">
              <a:xfrm>
                <a:off x="4170" y="965"/>
                <a:ext cx="6" cy="20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8" name="Rectangle 29"/>
              <p:cNvSpPr>
                <a:spLocks noChangeArrowheads="1"/>
              </p:cNvSpPr>
              <p:nvPr/>
            </p:nvSpPr>
            <p:spPr bwMode="auto">
              <a:xfrm>
                <a:off x="6349" y="965"/>
                <a:ext cx="6" cy="20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9" name="Rectangle 30"/>
              <p:cNvSpPr>
                <a:spLocks noChangeArrowheads="1"/>
              </p:cNvSpPr>
              <p:nvPr/>
            </p:nvSpPr>
            <p:spPr bwMode="auto">
              <a:xfrm>
                <a:off x="736" y="1174"/>
                <a:ext cx="18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1.</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20" name="Rectangle 31"/>
              <p:cNvSpPr>
                <a:spLocks noChangeArrowheads="1"/>
              </p:cNvSpPr>
              <p:nvPr/>
            </p:nvSpPr>
            <p:spPr bwMode="auto">
              <a:xfrm>
                <a:off x="850" y="1176"/>
                <a:ext cx="108"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21" name="Rectangle 32"/>
              <p:cNvSpPr>
                <a:spLocks noChangeArrowheads="1"/>
              </p:cNvSpPr>
              <p:nvPr/>
            </p:nvSpPr>
            <p:spPr bwMode="auto">
              <a:xfrm>
                <a:off x="958" y="1174"/>
                <a:ext cx="10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22" name="Rectangle 33"/>
              <p:cNvSpPr>
                <a:spLocks noChangeArrowheads="1"/>
              </p:cNvSpPr>
              <p:nvPr/>
            </p:nvSpPr>
            <p:spPr bwMode="auto">
              <a:xfrm>
                <a:off x="1216" y="1172"/>
                <a:ext cx="2512"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A new Electricity Supply Services Bill</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23" name="Rectangle 34"/>
              <p:cNvSpPr>
                <a:spLocks noChangeArrowheads="1"/>
              </p:cNvSpPr>
              <p:nvPr/>
            </p:nvSpPr>
            <p:spPr bwMode="auto">
              <a:xfrm>
                <a:off x="3524" y="1172"/>
                <a:ext cx="10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24" name="Rectangle 35"/>
              <p:cNvSpPr>
                <a:spLocks noChangeArrowheads="1"/>
              </p:cNvSpPr>
              <p:nvPr/>
            </p:nvSpPr>
            <p:spPr bwMode="auto">
              <a:xfrm>
                <a:off x="1216" y="1261"/>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25" name="Rectangle 36"/>
              <p:cNvSpPr>
                <a:spLocks noChangeArrowheads="1"/>
              </p:cNvSpPr>
              <p:nvPr/>
            </p:nvSpPr>
            <p:spPr bwMode="auto">
              <a:xfrm>
                <a:off x="4034" y="1294"/>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26" name="Rectangle 37"/>
              <p:cNvSpPr>
                <a:spLocks noChangeArrowheads="1"/>
              </p:cNvSpPr>
              <p:nvPr/>
            </p:nvSpPr>
            <p:spPr bwMode="auto">
              <a:xfrm>
                <a:off x="4239" y="1169"/>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27" name="Rectangle 38"/>
              <p:cNvSpPr>
                <a:spLocks noChangeArrowheads="1"/>
              </p:cNvSpPr>
              <p:nvPr/>
            </p:nvSpPr>
            <p:spPr bwMode="auto">
              <a:xfrm>
                <a:off x="446" y="1167"/>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8" name="Rectangle 39"/>
              <p:cNvSpPr>
                <a:spLocks noChangeArrowheads="1"/>
              </p:cNvSpPr>
              <p:nvPr/>
            </p:nvSpPr>
            <p:spPr bwMode="auto">
              <a:xfrm>
                <a:off x="452" y="1167"/>
                <a:ext cx="69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9" name="Rectangle 40"/>
              <p:cNvSpPr>
                <a:spLocks noChangeArrowheads="1"/>
              </p:cNvSpPr>
              <p:nvPr/>
            </p:nvSpPr>
            <p:spPr bwMode="auto">
              <a:xfrm>
                <a:off x="1146" y="1167"/>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0" name="Rectangle 41"/>
              <p:cNvSpPr>
                <a:spLocks noChangeArrowheads="1"/>
              </p:cNvSpPr>
              <p:nvPr/>
            </p:nvSpPr>
            <p:spPr bwMode="auto">
              <a:xfrm>
                <a:off x="1152" y="1167"/>
                <a:ext cx="2500"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1" name="Rectangle 42"/>
              <p:cNvSpPr>
                <a:spLocks noChangeArrowheads="1"/>
              </p:cNvSpPr>
              <p:nvPr/>
            </p:nvSpPr>
            <p:spPr bwMode="auto">
              <a:xfrm>
                <a:off x="3652" y="1167"/>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2" name="Rectangle 43"/>
              <p:cNvSpPr>
                <a:spLocks noChangeArrowheads="1"/>
              </p:cNvSpPr>
              <p:nvPr/>
            </p:nvSpPr>
            <p:spPr bwMode="auto">
              <a:xfrm>
                <a:off x="3658" y="1167"/>
                <a:ext cx="512"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3" name="Rectangle 44"/>
              <p:cNvSpPr>
                <a:spLocks noChangeArrowheads="1"/>
              </p:cNvSpPr>
              <p:nvPr/>
            </p:nvSpPr>
            <p:spPr bwMode="auto">
              <a:xfrm>
                <a:off x="4170" y="1167"/>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4" name="Rectangle 45"/>
              <p:cNvSpPr>
                <a:spLocks noChangeArrowheads="1"/>
              </p:cNvSpPr>
              <p:nvPr/>
            </p:nvSpPr>
            <p:spPr bwMode="auto">
              <a:xfrm>
                <a:off x="4176" y="1167"/>
                <a:ext cx="217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5" name="Rectangle 46"/>
              <p:cNvSpPr>
                <a:spLocks noChangeArrowheads="1"/>
              </p:cNvSpPr>
              <p:nvPr/>
            </p:nvSpPr>
            <p:spPr bwMode="auto">
              <a:xfrm>
                <a:off x="6349" y="1167"/>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6" name="Rectangle 47"/>
              <p:cNvSpPr>
                <a:spLocks noChangeArrowheads="1"/>
              </p:cNvSpPr>
              <p:nvPr/>
            </p:nvSpPr>
            <p:spPr bwMode="auto">
              <a:xfrm>
                <a:off x="446" y="1170"/>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7" name="Rectangle 48"/>
              <p:cNvSpPr>
                <a:spLocks noChangeArrowheads="1"/>
              </p:cNvSpPr>
              <p:nvPr/>
            </p:nvSpPr>
            <p:spPr bwMode="auto">
              <a:xfrm>
                <a:off x="1146" y="1170"/>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8" name="Rectangle 49"/>
              <p:cNvSpPr>
                <a:spLocks noChangeArrowheads="1"/>
              </p:cNvSpPr>
              <p:nvPr/>
            </p:nvSpPr>
            <p:spPr bwMode="auto">
              <a:xfrm>
                <a:off x="3652" y="1170"/>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9" name="Rectangle 50"/>
              <p:cNvSpPr>
                <a:spLocks noChangeArrowheads="1"/>
              </p:cNvSpPr>
              <p:nvPr/>
            </p:nvSpPr>
            <p:spPr bwMode="auto">
              <a:xfrm>
                <a:off x="4170" y="1170"/>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0" name="Rectangle 51"/>
              <p:cNvSpPr>
                <a:spLocks noChangeArrowheads="1"/>
              </p:cNvSpPr>
              <p:nvPr/>
            </p:nvSpPr>
            <p:spPr bwMode="auto">
              <a:xfrm>
                <a:off x="6349" y="1170"/>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1" name="Rectangle 52"/>
              <p:cNvSpPr>
                <a:spLocks noChangeArrowheads="1"/>
              </p:cNvSpPr>
              <p:nvPr/>
            </p:nvSpPr>
            <p:spPr bwMode="auto">
              <a:xfrm>
                <a:off x="515" y="1373"/>
                <a:ext cx="638"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(Task 2)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42" name="Rectangle 53"/>
              <p:cNvSpPr>
                <a:spLocks noChangeArrowheads="1"/>
              </p:cNvSpPr>
              <p:nvPr/>
            </p:nvSpPr>
            <p:spPr bwMode="auto">
              <a:xfrm>
                <a:off x="1053" y="1373"/>
                <a:ext cx="10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43" name="Rectangle 54"/>
              <p:cNvSpPr>
                <a:spLocks noChangeArrowheads="1"/>
              </p:cNvSpPr>
              <p:nvPr/>
            </p:nvSpPr>
            <p:spPr bwMode="auto">
              <a:xfrm>
                <a:off x="1216" y="1371"/>
                <a:ext cx="1981"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Model Licences for Lucelec</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44" name="Rectangle 55"/>
              <p:cNvSpPr>
                <a:spLocks noChangeArrowheads="1"/>
              </p:cNvSpPr>
              <p:nvPr/>
            </p:nvSpPr>
            <p:spPr bwMode="auto">
              <a:xfrm>
                <a:off x="3017" y="1371"/>
                <a:ext cx="10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45" name="Rectangle 56"/>
              <p:cNvSpPr>
                <a:spLocks noChangeArrowheads="1"/>
              </p:cNvSpPr>
              <p:nvPr/>
            </p:nvSpPr>
            <p:spPr bwMode="auto">
              <a:xfrm>
                <a:off x="1216" y="1461"/>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46" name="Rectangle 57"/>
              <p:cNvSpPr>
                <a:spLocks noChangeArrowheads="1"/>
              </p:cNvSpPr>
              <p:nvPr/>
            </p:nvSpPr>
            <p:spPr bwMode="auto">
              <a:xfrm>
                <a:off x="4034" y="1493"/>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47" name="Rectangle 58"/>
              <p:cNvSpPr>
                <a:spLocks noChangeArrowheads="1"/>
              </p:cNvSpPr>
              <p:nvPr/>
            </p:nvSpPr>
            <p:spPr bwMode="auto">
              <a:xfrm>
                <a:off x="4239" y="1368"/>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48" name="Rectangle 59"/>
              <p:cNvSpPr>
                <a:spLocks noChangeArrowheads="1"/>
              </p:cNvSpPr>
              <p:nvPr/>
            </p:nvSpPr>
            <p:spPr bwMode="auto">
              <a:xfrm>
                <a:off x="446" y="1366"/>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9" name="Rectangle 60"/>
              <p:cNvSpPr>
                <a:spLocks noChangeArrowheads="1"/>
              </p:cNvSpPr>
              <p:nvPr/>
            </p:nvSpPr>
            <p:spPr bwMode="auto">
              <a:xfrm>
                <a:off x="452" y="1366"/>
                <a:ext cx="69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0" name="Rectangle 61"/>
              <p:cNvSpPr>
                <a:spLocks noChangeArrowheads="1"/>
              </p:cNvSpPr>
              <p:nvPr/>
            </p:nvSpPr>
            <p:spPr bwMode="auto">
              <a:xfrm>
                <a:off x="1146" y="1366"/>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1" name="Rectangle 62"/>
              <p:cNvSpPr>
                <a:spLocks noChangeArrowheads="1"/>
              </p:cNvSpPr>
              <p:nvPr/>
            </p:nvSpPr>
            <p:spPr bwMode="auto">
              <a:xfrm>
                <a:off x="1152" y="1366"/>
                <a:ext cx="2500"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4" name="Rectangle 63"/>
              <p:cNvSpPr>
                <a:spLocks noChangeArrowheads="1"/>
              </p:cNvSpPr>
              <p:nvPr/>
            </p:nvSpPr>
            <p:spPr bwMode="auto">
              <a:xfrm>
                <a:off x="3652" y="1366"/>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5" name="Rectangle 64"/>
              <p:cNvSpPr>
                <a:spLocks noChangeArrowheads="1"/>
              </p:cNvSpPr>
              <p:nvPr/>
            </p:nvSpPr>
            <p:spPr bwMode="auto">
              <a:xfrm>
                <a:off x="3658" y="1366"/>
                <a:ext cx="512"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6" name="Rectangle 65"/>
              <p:cNvSpPr>
                <a:spLocks noChangeArrowheads="1"/>
              </p:cNvSpPr>
              <p:nvPr/>
            </p:nvSpPr>
            <p:spPr bwMode="auto">
              <a:xfrm>
                <a:off x="4170" y="1366"/>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7" name="Rectangle 66"/>
              <p:cNvSpPr>
                <a:spLocks noChangeArrowheads="1"/>
              </p:cNvSpPr>
              <p:nvPr/>
            </p:nvSpPr>
            <p:spPr bwMode="auto">
              <a:xfrm>
                <a:off x="4176" y="1366"/>
                <a:ext cx="217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8" name="Rectangle 67"/>
              <p:cNvSpPr>
                <a:spLocks noChangeArrowheads="1"/>
              </p:cNvSpPr>
              <p:nvPr/>
            </p:nvSpPr>
            <p:spPr bwMode="auto">
              <a:xfrm>
                <a:off x="6349" y="1366"/>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9" name="Rectangle 68"/>
              <p:cNvSpPr>
                <a:spLocks noChangeArrowheads="1"/>
              </p:cNvSpPr>
              <p:nvPr/>
            </p:nvSpPr>
            <p:spPr bwMode="auto">
              <a:xfrm>
                <a:off x="446" y="1369"/>
                <a:ext cx="6" cy="1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0" name="Rectangle 69"/>
              <p:cNvSpPr>
                <a:spLocks noChangeArrowheads="1"/>
              </p:cNvSpPr>
              <p:nvPr/>
            </p:nvSpPr>
            <p:spPr bwMode="auto">
              <a:xfrm>
                <a:off x="1146" y="1369"/>
                <a:ext cx="6" cy="1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1" name="Rectangle 70"/>
              <p:cNvSpPr>
                <a:spLocks noChangeArrowheads="1"/>
              </p:cNvSpPr>
              <p:nvPr/>
            </p:nvSpPr>
            <p:spPr bwMode="auto">
              <a:xfrm>
                <a:off x="3652" y="1369"/>
                <a:ext cx="6" cy="1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2" name="Rectangle 71"/>
              <p:cNvSpPr>
                <a:spLocks noChangeArrowheads="1"/>
              </p:cNvSpPr>
              <p:nvPr/>
            </p:nvSpPr>
            <p:spPr bwMode="auto">
              <a:xfrm>
                <a:off x="4170" y="1369"/>
                <a:ext cx="6" cy="1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3" name="Rectangle 72"/>
              <p:cNvSpPr>
                <a:spLocks noChangeArrowheads="1"/>
              </p:cNvSpPr>
              <p:nvPr/>
            </p:nvSpPr>
            <p:spPr bwMode="auto">
              <a:xfrm>
                <a:off x="6349" y="1369"/>
                <a:ext cx="6" cy="1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4" name="Rectangle 73"/>
              <p:cNvSpPr>
                <a:spLocks noChangeArrowheads="1"/>
              </p:cNvSpPr>
              <p:nvPr/>
            </p:nvSpPr>
            <p:spPr bwMode="auto">
              <a:xfrm>
                <a:off x="515" y="1572"/>
                <a:ext cx="638"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(Task 2)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355" name="Rectangle 74"/>
              <p:cNvSpPr>
                <a:spLocks noChangeArrowheads="1"/>
              </p:cNvSpPr>
              <p:nvPr/>
            </p:nvSpPr>
            <p:spPr bwMode="auto">
              <a:xfrm>
                <a:off x="1053" y="1572"/>
                <a:ext cx="10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356" name="Rectangle 75"/>
              <p:cNvSpPr>
                <a:spLocks noChangeArrowheads="1"/>
              </p:cNvSpPr>
              <p:nvPr/>
            </p:nvSpPr>
            <p:spPr bwMode="auto">
              <a:xfrm>
                <a:off x="1216" y="1570"/>
                <a:ext cx="2205"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Model Licence for Renewable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381" name="Rectangle 76"/>
              <p:cNvSpPr>
                <a:spLocks noChangeArrowheads="1"/>
              </p:cNvSpPr>
              <p:nvPr/>
            </p:nvSpPr>
            <p:spPr bwMode="auto">
              <a:xfrm>
                <a:off x="1216" y="1663"/>
                <a:ext cx="540"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Energy</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382" name="Rectangle 77"/>
              <p:cNvSpPr>
                <a:spLocks noChangeArrowheads="1"/>
              </p:cNvSpPr>
              <p:nvPr/>
            </p:nvSpPr>
            <p:spPr bwMode="auto">
              <a:xfrm>
                <a:off x="1662" y="1663"/>
                <a:ext cx="10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383" name="Rectangle 78"/>
              <p:cNvSpPr>
                <a:spLocks noChangeArrowheads="1"/>
              </p:cNvSpPr>
              <p:nvPr/>
            </p:nvSpPr>
            <p:spPr bwMode="auto">
              <a:xfrm>
                <a:off x="1216" y="1752"/>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384" name="Rectangle 79"/>
              <p:cNvSpPr>
                <a:spLocks noChangeArrowheads="1"/>
              </p:cNvSpPr>
              <p:nvPr/>
            </p:nvSpPr>
            <p:spPr bwMode="auto">
              <a:xfrm>
                <a:off x="4034" y="1692"/>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385" name="Rectangle 80"/>
              <p:cNvSpPr>
                <a:spLocks noChangeArrowheads="1"/>
              </p:cNvSpPr>
              <p:nvPr/>
            </p:nvSpPr>
            <p:spPr bwMode="auto">
              <a:xfrm>
                <a:off x="4239" y="1568"/>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386" name="Rectangle 81"/>
              <p:cNvSpPr>
                <a:spLocks noChangeArrowheads="1"/>
              </p:cNvSpPr>
              <p:nvPr/>
            </p:nvSpPr>
            <p:spPr bwMode="auto">
              <a:xfrm>
                <a:off x="446" y="1566"/>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7" name="Rectangle 82"/>
              <p:cNvSpPr>
                <a:spLocks noChangeArrowheads="1"/>
              </p:cNvSpPr>
              <p:nvPr/>
            </p:nvSpPr>
            <p:spPr bwMode="auto">
              <a:xfrm>
                <a:off x="452" y="1566"/>
                <a:ext cx="69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8" name="Rectangle 83"/>
              <p:cNvSpPr>
                <a:spLocks noChangeArrowheads="1"/>
              </p:cNvSpPr>
              <p:nvPr/>
            </p:nvSpPr>
            <p:spPr bwMode="auto">
              <a:xfrm>
                <a:off x="1146" y="1566"/>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9" name="Rectangle 84"/>
              <p:cNvSpPr>
                <a:spLocks noChangeArrowheads="1"/>
              </p:cNvSpPr>
              <p:nvPr/>
            </p:nvSpPr>
            <p:spPr bwMode="auto">
              <a:xfrm>
                <a:off x="1152" y="1566"/>
                <a:ext cx="2500"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0" name="Rectangle 85"/>
              <p:cNvSpPr>
                <a:spLocks noChangeArrowheads="1"/>
              </p:cNvSpPr>
              <p:nvPr/>
            </p:nvSpPr>
            <p:spPr bwMode="auto">
              <a:xfrm>
                <a:off x="3652" y="1566"/>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1" name="Rectangle 86"/>
              <p:cNvSpPr>
                <a:spLocks noChangeArrowheads="1"/>
              </p:cNvSpPr>
              <p:nvPr/>
            </p:nvSpPr>
            <p:spPr bwMode="auto">
              <a:xfrm>
                <a:off x="3658" y="1566"/>
                <a:ext cx="512"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2" name="Rectangle 87"/>
              <p:cNvSpPr>
                <a:spLocks noChangeArrowheads="1"/>
              </p:cNvSpPr>
              <p:nvPr/>
            </p:nvSpPr>
            <p:spPr bwMode="auto">
              <a:xfrm>
                <a:off x="4170" y="1566"/>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3" name="Rectangle 88"/>
              <p:cNvSpPr>
                <a:spLocks noChangeArrowheads="1"/>
              </p:cNvSpPr>
              <p:nvPr/>
            </p:nvSpPr>
            <p:spPr bwMode="auto">
              <a:xfrm>
                <a:off x="4176" y="1566"/>
                <a:ext cx="217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4" name="Rectangle 89"/>
              <p:cNvSpPr>
                <a:spLocks noChangeArrowheads="1"/>
              </p:cNvSpPr>
              <p:nvPr/>
            </p:nvSpPr>
            <p:spPr bwMode="auto">
              <a:xfrm>
                <a:off x="6349" y="1566"/>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5" name="Rectangle 90"/>
              <p:cNvSpPr>
                <a:spLocks noChangeArrowheads="1"/>
              </p:cNvSpPr>
              <p:nvPr/>
            </p:nvSpPr>
            <p:spPr bwMode="auto">
              <a:xfrm>
                <a:off x="446" y="1569"/>
                <a:ext cx="6" cy="2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6" name="Rectangle 91"/>
              <p:cNvSpPr>
                <a:spLocks noChangeArrowheads="1"/>
              </p:cNvSpPr>
              <p:nvPr/>
            </p:nvSpPr>
            <p:spPr bwMode="auto">
              <a:xfrm>
                <a:off x="1146" y="1569"/>
                <a:ext cx="6" cy="2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7" name="Rectangle 92"/>
              <p:cNvSpPr>
                <a:spLocks noChangeArrowheads="1"/>
              </p:cNvSpPr>
              <p:nvPr/>
            </p:nvSpPr>
            <p:spPr bwMode="auto">
              <a:xfrm>
                <a:off x="3652" y="1569"/>
                <a:ext cx="6" cy="2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8" name="Rectangle 93"/>
              <p:cNvSpPr>
                <a:spLocks noChangeArrowheads="1"/>
              </p:cNvSpPr>
              <p:nvPr/>
            </p:nvSpPr>
            <p:spPr bwMode="auto">
              <a:xfrm>
                <a:off x="4170" y="1569"/>
                <a:ext cx="6" cy="2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9" name="Rectangle 94"/>
              <p:cNvSpPr>
                <a:spLocks noChangeArrowheads="1"/>
              </p:cNvSpPr>
              <p:nvPr/>
            </p:nvSpPr>
            <p:spPr bwMode="auto">
              <a:xfrm>
                <a:off x="6349" y="1569"/>
                <a:ext cx="6" cy="2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0" name="Rectangle 95"/>
              <p:cNvSpPr>
                <a:spLocks noChangeArrowheads="1"/>
              </p:cNvSpPr>
              <p:nvPr/>
            </p:nvSpPr>
            <p:spPr bwMode="auto">
              <a:xfrm>
                <a:off x="736" y="1852"/>
                <a:ext cx="18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2.</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01" name="Rectangle 96"/>
              <p:cNvSpPr>
                <a:spLocks noChangeArrowheads="1"/>
              </p:cNvSpPr>
              <p:nvPr/>
            </p:nvSpPr>
            <p:spPr bwMode="auto">
              <a:xfrm>
                <a:off x="850" y="1854"/>
                <a:ext cx="108"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02" name="Rectangle 97"/>
              <p:cNvSpPr>
                <a:spLocks noChangeArrowheads="1"/>
              </p:cNvSpPr>
              <p:nvPr/>
            </p:nvSpPr>
            <p:spPr bwMode="auto">
              <a:xfrm>
                <a:off x="958" y="1852"/>
                <a:ext cx="10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03" name="Rectangle 98"/>
              <p:cNvSpPr>
                <a:spLocks noChangeArrowheads="1"/>
              </p:cNvSpPr>
              <p:nvPr/>
            </p:nvSpPr>
            <p:spPr bwMode="auto">
              <a:xfrm>
                <a:off x="1216" y="1850"/>
                <a:ext cx="2055"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Customer Service Standards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04" name="Rectangle 99"/>
              <p:cNvSpPr>
                <a:spLocks noChangeArrowheads="1"/>
              </p:cNvSpPr>
              <p:nvPr/>
            </p:nvSpPr>
            <p:spPr bwMode="auto">
              <a:xfrm>
                <a:off x="1216" y="1943"/>
                <a:ext cx="87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Regulations</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05" name="Rectangle 100"/>
              <p:cNvSpPr>
                <a:spLocks noChangeArrowheads="1"/>
              </p:cNvSpPr>
              <p:nvPr/>
            </p:nvSpPr>
            <p:spPr bwMode="auto">
              <a:xfrm>
                <a:off x="1975" y="1943"/>
                <a:ext cx="10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06" name="Rectangle 101"/>
              <p:cNvSpPr>
                <a:spLocks noChangeArrowheads="1"/>
              </p:cNvSpPr>
              <p:nvPr/>
            </p:nvSpPr>
            <p:spPr bwMode="auto">
              <a:xfrm>
                <a:off x="1216" y="2033"/>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07" name="Rectangle 102"/>
              <p:cNvSpPr>
                <a:spLocks noChangeArrowheads="1"/>
              </p:cNvSpPr>
              <p:nvPr/>
            </p:nvSpPr>
            <p:spPr bwMode="auto">
              <a:xfrm>
                <a:off x="4034" y="1973"/>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08" name="Rectangle 103"/>
              <p:cNvSpPr>
                <a:spLocks noChangeArrowheads="1"/>
              </p:cNvSpPr>
              <p:nvPr/>
            </p:nvSpPr>
            <p:spPr bwMode="auto">
              <a:xfrm>
                <a:off x="4239" y="1848"/>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09" name="Rectangle 104"/>
              <p:cNvSpPr>
                <a:spLocks noChangeArrowheads="1"/>
              </p:cNvSpPr>
              <p:nvPr/>
            </p:nvSpPr>
            <p:spPr bwMode="auto">
              <a:xfrm>
                <a:off x="446" y="1846"/>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0" name="Rectangle 105"/>
              <p:cNvSpPr>
                <a:spLocks noChangeArrowheads="1"/>
              </p:cNvSpPr>
              <p:nvPr/>
            </p:nvSpPr>
            <p:spPr bwMode="auto">
              <a:xfrm>
                <a:off x="452" y="1846"/>
                <a:ext cx="69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1" name="Rectangle 106"/>
              <p:cNvSpPr>
                <a:spLocks noChangeArrowheads="1"/>
              </p:cNvSpPr>
              <p:nvPr/>
            </p:nvSpPr>
            <p:spPr bwMode="auto">
              <a:xfrm>
                <a:off x="1146" y="1846"/>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2" name="Rectangle 107"/>
              <p:cNvSpPr>
                <a:spLocks noChangeArrowheads="1"/>
              </p:cNvSpPr>
              <p:nvPr/>
            </p:nvSpPr>
            <p:spPr bwMode="auto">
              <a:xfrm>
                <a:off x="1152" y="1846"/>
                <a:ext cx="2500"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3" name="Rectangle 108"/>
              <p:cNvSpPr>
                <a:spLocks noChangeArrowheads="1"/>
              </p:cNvSpPr>
              <p:nvPr/>
            </p:nvSpPr>
            <p:spPr bwMode="auto">
              <a:xfrm>
                <a:off x="3652" y="1846"/>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4" name="Rectangle 109"/>
              <p:cNvSpPr>
                <a:spLocks noChangeArrowheads="1"/>
              </p:cNvSpPr>
              <p:nvPr/>
            </p:nvSpPr>
            <p:spPr bwMode="auto">
              <a:xfrm>
                <a:off x="3658" y="1846"/>
                <a:ext cx="512"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5" name="Rectangle 110"/>
              <p:cNvSpPr>
                <a:spLocks noChangeArrowheads="1"/>
              </p:cNvSpPr>
              <p:nvPr/>
            </p:nvSpPr>
            <p:spPr bwMode="auto">
              <a:xfrm>
                <a:off x="4170" y="1846"/>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6" name="Rectangle 111"/>
              <p:cNvSpPr>
                <a:spLocks noChangeArrowheads="1"/>
              </p:cNvSpPr>
              <p:nvPr/>
            </p:nvSpPr>
            <p:spPr bwMode="auto">
              <a:xfrm>
                <a:off x="4176" y="1846"/>
                <a:ext cx="217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7" name="Rectangle 112"/>
              <p:cNvSpPr>
                <a:spLocks noChangeArrowheads="1"/>
              </p:cNvSpPr>
              <p:nvPr/>
            </p:nvSpPr>
            <p:spPr bwMode="auto">
              <a:xfrm>
                <a:off x="6349" y="1846"/>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8" name="Rectangle 113"/>
              <p:cNvSpPr>
                <a:spLocks noChangeArrowheads="1"/>
              </p:cNvSpPr>
              <p:nvPr/>
            </p:nvSpPr>
            <p:spPr bwMode="auto">
              <a:xfrm>
                <a:off x="446" y="1849"/>
                <a:ext cx="6" cy="2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9" name="Rectangle 114"/>
              <p:cNvSpPr>
                <a:spLocks noChangeArrowheads="1"/>
              </p:cNvSpPr>
              <p:nvPr/>
            </p:nvSpPr>
            <p:spPr bwMode="auto">
              <a:xfrm>
                <a:off x="1146" y="1849"/>
                <a:ext cx="6" cy="2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0" name="Rectangle 115"/>
              <p:cNvSpPr>
                <a:spLocks noChangeArrowheads="1"/>
              </p:cNvSpPr>
              <p:nvPr/>
            </p:nvSpPr>
            <p:spPr bwMode="auto">
              <a:xfrm>
                <a:off x="3652" y="1849"/>
                <a:ext cx="6" cy="2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1" name="Rectangle 116"/>
              <p:cNvSpPr>
                <a:spLocks noChangeArrowheads="1"/>
              </p:cNvSpPr>
              <p:nvPr/>
            </p:nvSpPr>
            <p:spPr bwMode="auto">
              <a:xfrm>
                <a:off x="4170" y="1849"/>
                <a:ext cx="6" cy="2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2" name="Rectangle 117"/>
              <p:cNvSpPr>
                <a:spLocks noChangeArrowheads="1"/>
              </p:cNvSpPr>
              <p:nvPr/>
            </p:nvSpPr>
            <p:spPr bwMode="auto">
              <a:xfrm>
                <a:off x="6349" y="1849"/>
                <a:ext cx="6" cy="2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3" name="Rectangle 118"/>
              <p:cNvSpPr>
                <a:spLocks noChangeArrowheads="1"/>
              </p:cNvSpPr>
              <p:nvPr/>
            </p:nvSpPr>
            <p:spPr bwMode="auto">
              <a:xfrm>
                <a:off x="736" y="2133"/>
                <a:ext cx="18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3.</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24" name="Rectangle 119"/>
              <p:cNvSpPr>
                <a:spLocks noChangeArrowheads="1"/>
              </p:cNvSpPr>
              <p:nvPr/>
            </p:nvSpPr>
            <p:spPr bwMode="auto">
              <a:xfrm>
                <a:off x="850" y="2135"/>
                <a:ext cx="108"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25" name="Rectangle 120"/>
              <p:cNvSpPr>
                <a:spLocks noChangeArrowheads="1"/>
              </p:cNvSpPr>
              <p:nvPr/>
            </p:nvSpPr>
            <p:spPr bwMode="auto">
              <a:xfrm>
                <a:off x="958" y="2133"/>
                <a:ext cx="10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26" name="Rectangle 121"/>
              <p:cNvSpPr>
                <a:spLocks noChangeArrowheads="1"/>
              </p:cNvSpPr>
              <p:nvPr/>
            </p:nvSpPr>
            <p:spPr bwMode="auto">
              <a:xfrm>
                <a:off x="1216" y="2131"/>
                <a:ext cx="1334"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Wiring Regulations</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27" name="Rectangle 122"/>
              <p:cNvSpPr>
                <a:spLocks noChangeArrowheads="1"/>
              </p:cNvSpPr>
              <p:nvPr/>
            </p:nvSpPr>
            <p:spPr bwMode="auto">
              <a:xfrm>
                <a:off x="2410" y="2131"/>
                <a:ext cx="10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28" name="Rectangle 123"/>
              <p:cNvSpPr>
                <a:spLocks noChangeArrowheads="1"/>
              </p:cNvSpPr>
              <p:nvPr/>
            </p:nvSpPr>
            <p:spPr bwMode="auto">
              <a:xfrm>
                <a:off x="1216" y="2220"/>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29" name="Rectangle 124"/>
              <p:cNvSpPr>
                <a:spLocks noChangeArrowheads="1"/>
              </p:cNvSpPr>
              <p:nvPr/>
            </p:nvSpPr>
            <p:spPr bwMode="auto">
              <a:xfrm>
                <a:off x="4034" y="2253"/>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30" name="Rectangle 125"/>
              <p:cNvSpPr>
                <a:spLocks noChangeArrowheads="1"/>
              </p:cNvSpPr>
              <p:nvPr/>
            </p:nvSpPr>
            <p:spPr bwMode="auto">
              <a:xfrm>
                <a:off x="4239" y="2128"/>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31" name="Rectangle 126"/>
              <p:cNvSpPr>
                <a:spLocks noChangeArrowheads="1"/>
              </p:cNvSpPr>
              <p:nvPr/>
            </p:nvSpPr>
            <p:spPr bwMode="auto">
              <a:xfrm>
                <a:off x="446" y="2126"/>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2" name="Rectangle 127"/>
              <p:cNvSpPr>
                <a:spLocks noChangeArrowheads="1"/>
              </p:cNvSpPr>
              <p:nvPr/>
            </p:nvSpPr>
            <p:spPr bwMode="auto">
              <a:xfrm>
                <a:off x="452" y="2126"/>
                <a:ext cx="69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3" name="Rectangle 128"/>
              <p:cNvSpPr>
                <a:spLocks noChangeArrowheads="1"/>
              </p:cNvSpPr>
              <p:nvPr/>
            </p:nvSpPr>
            <p:spPr bwMode="auto">
              <a:xfrm>
                <a:off x="1146" y="2126"/>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4" name="Rectangle 129"/>
              <p:cNvSpPr>
                <a:spLocks noChangeArrowheads="1"/>
              </p:cNvSpPr>
              <p:nvPr/>
            </p:nvSpPr>
            <p:spPr bwMode="auto">
              <a:xfrm>
                <a:off x="1152" y="2126"/>
                <a:ext cx="2500"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5" name="Rectangle 130"/>
              <p:cNvSpPr>
                <a:spLocks noChangeArrowheads="1"/>
              </p:cNvSpPr>
              <p:nvPr/>
            </p:nvSpPr>
            <p:spPr bwMode="auto">
              <a:xfrm>
                <a:off x="3652" y="2126"/>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6" name="Rectangle 131"/>
              <p:cNvSpPr>
                <a:spLocks noChangeArrowheads="1"/>
              </p:cNvSpPr>
              <p:nvPr/>
            </p:nvSpPr>
            <p:spPr bwMode="auto">
              <a:xfrm>
                <a:off x="3658" y="2126"/>
                <a:ext cx="512"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7" name="Rectangle 132"/>
              <p:cNvSpPr>
                <a:spLocks noChangeArrowheads="1"/>
              </p:cNvSpPr>
              <p:nvPr/>
            </p:nvSpPr>
            <p:spPr bwMode="auto">
              <a:xfrm>
                <a:off x="4170" y="2126"/>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8" name="Rectangle 133"/>
              <p:cNvSpPr>
                <a:spLocks noChangeArrowheads="1"/>
              </p:cNvSpPr>
              <p:nvPr/>
            </p:nvSpPr>
            <p:spPr bwMode="auto">
              <a:xfrm>
                <a:off x="4176" y="2126"/>
                <a:ext cx="217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9" name="Rectangle 134"/>
              <p:cNvSpPr>
                <a:spLocks noChangeArrowheads="1"/>
              </p:cNvSpPr>
              <p:nvPr/>
            </p:nvSpPr>
            <p:spPr bwMode="auto">
              <a:xfrm>
                <a:off x="6349" y="2126"/>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0" name="Rectangle 135"/>
              <p:cNvSpPr>
                <a:spLocks noChangeArrowheads="1"/>
              </p:cNvSpPr>
              <p:nvPr/>
            </p:nvSpPr>
            <p:spPr bwMode="auto">
              <a:xfrm>
                <a:off x="446" y="2129"/>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1" name="Rectangle 136"/>
              <p:cNvSpPr>
                <a:spLocks noChangeArrowheads="1"/>
              </p:cNvSpPr>
              <p:nvPr/>
            </p:nvSpPr>
            <p:spPr bwMode="auto">
              <a:xfrm>
                <a:off x="1146" y="2129"/>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2" name="Rectangle 137"/>
              <p:cNvSpPr>
                <a:spLocks noChangeArrowheads="1"/>
              </p:cNvSpPr>
              <p:nvPr/>
            </p:nvSpPr>
            <p:spPr bwMode="auto">
              <a:xfrm>
                <a:off x="3652" y="2129"/>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3" name="Rectangle 138"/>
              <p:cNvSpPr>
                <a:spLocks noChangeArrowheads="1"/>
              </p:cNvSpPr>
              <p:nvPr/>
            </p:nvSpPr>
            <p:spPr bwMode="auto">
              <a:xfrm>
                <a:off x="4170" y="2129"/>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4" name="Rectangle 139"/>
              <p:cNvSpPr>
                <a:spLocks noChangeArrowheads="1"/>
              </p:cNvSpPr>
              <p:nvPr/>
            </p:nvSpPr>
            <p:spPr bwMode="auto">
              <a:xfrm>
                <a:off x="6349" y="2129"/>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5" name="Rectangle 140"/>
              <p:cNvSpPr>
                <a:spLocks noChangeArrowheads="1"/>
              </p:cNvSpPr>
              <p:nvPr/>
            </p:nvSpPr>
            <p:spPr bwMode="auto">
              <a:xfrm>
                <a:off x="736" y="2332"/>
                <a:ext cx="18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4.</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46" name="Rectangle 141"/>
              <p:cNvSpPr>
                <a:spLocks noChangeArrowheads="1"/>
              </p:cNvSpPr>
              <p:nvPr/>
            </p:nvSpPr>
            <p:spPr bwMode="auto">
              <a:xfrm>
                <a:off x="850" y="2334"/>
                <a:ext cx="108"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47" name="Rectangle 142"/>
              <p:cNvSpPr>
                <a:spLocks noChangeArrowheads="1"/>
              </p:cNvSpPr>
              <p:nvPr/>
            </p:nvSpPr>
            <p:spPr bwMode="auto">
              <a:xfrm>
                <a:off x="958" y="2332"/>
                <a:ext cx="10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48" name="Rectangle 143"/>
              <p:cNvSpPr>
                <a:spLocks noChangeArrowheads="1"/>
              </p:cNvSpPr>
              <p:nvPr/>
            </p:nvSpPr>
            <p:spPr bwMode="auto">
              <a:xfrm>
                <a:off x="1216" y="2330"/>
                <a:ext cx="141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Electrical Licensing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49" name="Rectangle 144"/>
              <p:cNvSpPr>
                <a:spLocks noChangeArrowheads="1"/>
              </p:cNvSpPr>
              <p:nvPr/>
            </p:nvSpPr>
            <p:spPr bwMode="auto">
              <a:xfrm>
                <a:off x="2486" y="2330"/>
                <a:ext cx="115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(EL) Regulations</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50" name="Rectangle 145"/>
              <p:cNvSpPr>
                <a:spLocks noChangeArrowheads="1"/>
              </p:cNvSpPr>
              <p:nvPr/>
            </p:nvSpPr>
            <p:spPr bwMode="auto">
              <a:xfrm>
                <a:off x="3517" y="2330"/>
                <a:ext cx="10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51" name="Rectangle 146"/>
              <p:cNvSpPr>
                <a:spLocks noChangeArrowheads="1"/>
              </p:cNvSpPr>
              <p:nvPr/>
            </p:nvSpPr>
            <p:spPr bwMode="auto">
              <a:xfrm>
                <a:off x="1216" y="2419"/>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52" name="Rectangle 147"/>
              <p:cNvSpPr>
                <a:spLocks noChangeArrowheads="1"/>
              </p:cNvSpPr>
              <p:nvPr/>
            </p:nvSpPr>
            <p:spPr bwMode="auto">
              <a:xfrm>
                <a:off x="4034" y="2452"/>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53" name="Rectangle 148"/>
              <p:cNvSpPr>
                <a:spLocks noChangeArrowheads="1"/>
              </p:cNvSpPr>
              <p:nvPr/>
            </p:nvSpPr>
            <p:spPr bwMode="auto">
              <a:xfrm>
                <a:off x="4239" y="2327"/>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54" name="Rectangle 149"/>
              <p:cNvSpPr>
                <a:spLocks noChangeArrowheads="1"/>
              </p:cNvSpPr>
              <p:nvPr/>
            </p:nvSpPr>
            <p:spPr bwMode="auto">
              <a:xfrm>
                <a:off x="446" y="2325"/>
                <a:ext cx="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5" name="Rectangle 150"/>
              <p:cNvSpPr>
                <a:spLocks noChangeArrowheads="1"/>
              </p:cNvSpPr>
              <p:nvPr/>
            </p:nvSpPr>
            <p:spPr bwMode="auto">
              <a:xfrm>
                <a:off x="452" y="2325"/>
                <a:ext cx="69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6" name="Rectangle 151"/>
              <p:cNvSpPr>
                <a:spLocks noChangeArrowheads="1"/>
              </p:cNvSpPr>
              <p:nvPr/>
            </p:nvSpPr>
            <p:spPr bwMode="auto">
              <a:xfrm>
                <a:off x="1146" y="2325"/>
                <a:ext cx="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7" name="Rectangle 152"/>
              <p:cNvSpPr>
                <a:spLocks noChangeArrowheads="1"/>
              </p:cNvSpPr>
              <p:nvPr/>
            </p:nvSpPr>
            <p:spPr bwMode="auto">
              <a:xfrm>
                <a:off x="1152" y="2325"/>
                <a:ext cx="250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8" name="Rectangle 153"/>
              <p:cNvSpPr>
                <a:spLocks noChangeArrowheads="1"/>
              </p:cNvSpPr>
              <p:nvPr/>
            </p:nvSpPr>
            <p:spPr bwMode="auto">
              <a:xfrm>
                <a:off x="3652" y="2325"/>
                <a:ext cx="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9" name="Rectangle 154"/>
              <p:cNvSpPr>
                <a:spLocks noChangeArrowheads="1"/>
              </p:cNvSpPr>
              <p:nvPr/>
            </p:nvSpPr>
            <p:spPr bwMode="auto">
              <a:xfrm>
                <a:off x="3658" y="2325"/>
                <a:ext cx="51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0" name="Rectangle 155"/>
              <p:cNvSpPr>
                <a:spLocks noChangeArrowheads="1"/>
              </p:cNvSpPr>
              <p:nvPr/>
            </p:nvSpPr>
            <p:spPr bwMode="auto">
              <a:xfrm>
                <a:off x="4170" y="2325"/>
                <a:ext cx="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1" name="Rectangle 156"/>
              <p:cNvSpPr>
                <a:spLocks noChangeArrowheads="1"/>
              </p:cNvSpPr>
              <p:nvPr/>
            </p:nvSpPr>
            <p:spPr bwMode="auto">
              <a:xfrm>
                <a:off x="4176" y="2325"/>
                <a:ext cx="217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2" name="Rectangle 157"/>
              <p:cNvSpPr>
                <a:spLocks noChangeArrowheads="1"/>
              </p:cNvSpPr>
              <p:nvPr/>
            </p:nvSpPr>
            <p:spPr bwMode="auto">
              <a:xfrm>
                <a:off x="6349" y="2325"/>
                <a:ext cx="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3" name="Rectangle 158"/>
              <p:cNvSpPr>
                <a:spLocks noChangeArrowheads="1"/>
              </p:cNvSpPr>
              <p:nvPr/>
            </p:nvSpPr>
            <p:spPr bwMode="auto">
              <a:xfrm>
                <a:off x="446" y="2329"/>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4" name="Rectangle 159"/>
              <p:cNvSpPr>
                <a:spLocks noChangeArrowheads="1"/>
              </p:cNvSpPr>
              <p:nvPr/>
            </p:nvSpPr>
            <p:spPr bwMode="auto">
              <a:xfrm>
                <a:off x="1146" y="2329"/>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5" name="Rectangle 160"/>
              <p:cNvSpPr>
                <a:spLocks noChangeArrowheads="1"/>
              </p:cNvSpPr>
              <p:nvPr/>
            </p:nvSpPr>
            <p:spPr bwMode="auto">
              <a:xfrm>
                <a:off x="3652" y="2329"/>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6" name="Rectangle 161"/>
              <p:cNvSpPr>
                <a:spLocks noChangeArrowheads="1"/>
              </p:cNvSpPr>
              <p:nvPr/>
            </p:nvSpPr>
            <p:spPr bwMode="auto">
              <a:xfrm>
                <a:off x="4170" y="2329"/>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7" name="Rectangle 162"/>
              <p:cNvSpPr>
                <a:spLocks noChangeArrowheads="1"/>
              </p:cNvSpPr>
              <p:nvPr/>
            </p:nvSpPr>
            <p:spPr bwMode="auto">
              <a:xfrm>
                <a:off x="6349" y="2329"/>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8" name="Rectangle 163"/>
              <p:cNvSpPr>
                <a:spLocks noChangeArrowheads="1"/>
              </p:cNvSpPr>
              <p:nvPr/>
            </p:nvSpPr>
            <p:spPr bwMode="auto">
              <a:xfrm>
                <a:off x="736" y="2532"/>
                <a:ext cx="18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5.</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69" name="Rectangle 164"/>
              <p:cNvSpPr>
                <a:spLocks noChangeArrowheads="1"/>
              </p:cNvSpPr>
              <p:nvPr/>
            </p:nvSpPr>
            <p:spPr bwMode="auto">
              <a:xfrm>
                <a:off x="850" y="2534"/>
                <a:ext cx="108"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70" name="Rectangle 165"/>
              <p:cNvSpPr>
                <a:spLocks noChangeArrowheads="1"/>
              </p:cNvSpPr>
              <p:nvPr/>
            </p:nvSpPr>
            <p:spPr bwMode="auto">
              <a:xfrm>
                <a:off x="958" y="2532"/>
                <a:ext cx="10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71" name="Rectangle 166"/>
              <p:cNvSpPr>
                <a:spLocks noChangeArrowheads="1"/>
              </p:cNvSpPr>
              <p:nvPr/>
            </p:nvSpPr>
            <p:spPr bwMode="auto">
              <a:xfrm>
                <a:off x="1216" y="2530"/>
                <a:ext cx="202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Interconnection Regulations</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72" name="Rectangle 167"/>
              <p:cNvSpPr>
                <a:spLocks noChangeArrowheads="1"/>
              </p:cNvSpPr>
              <p:nvPr/>
            </p:nvSpPr>
            <p:spPr bwMode="auto">
              <a:xfrm>
                <a:off x="3060" y="2533"/>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73" name="Rectangle 168"/>
              <p:cNvSpPr>
                <a:spLocks noChangeArrowheads="1"/>
              </p:cNvSpPr>
              <p:nvPr/>
            </p:nvSpPr>
            <p:spPr bwMode="auto">
              <a:xfrm>
                <a:off x="4034" y="2652"/>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74" name="Rectangle 169"/>
              <p:cNvSpPr>
                <a:spLocks noChangeArrowheads="1"/>
              </p:cNvSpPr>
              <p:nvPr/>
            </p:nvSpPr>
            <p:spPr bwMode="auto">
              <a:xfrm>
                <a:off x="4239" y="2527"/>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75" name="Rectangle 170"/>
              <p:cNvSpPr>
                <a:spLocks noChangeArrowheads="1"/>
              </p:cNvSpPr>
              <p:nvPr/>
            </p:nvSpPr>
            <p:spPr bwMode="auto">
              <a:xfrm>
                <a:off x="446" y="2525"/>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6" name="Rectangle 171"/>
              <p:cNvSpPr>
                <a:spLocks noChangeArrowheads="1"/>
              </p:cNvSpPr>
              <p:nvPr/>
            </p:nvSpPr>
            <p:spPr bwMode="auto">
              <a:xfrm>
                <a:off x="452" y="2525"/>
                <a:ext cx="69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7" name="Rectangle 172"/>
              <p:cNvSpPr>
                <a:spLocks noChangeArrowheads="1"/>
              </p:cNvSpPr>
              <p:nvPr/>
            </p:nvSpPr>
            <p:spPr bwMode="auto">
              <a:xfrm>
                <a:off x="1146" y="2525"/>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8" name="Rectangle 173"/>
              <p:cNvSpPr>
                <a:spLocks noChangeArrowheads="1"/>
              </p:cNvSpPr>
              <p:nvPr/>
            </p:nvSpPr>
            <p:spPr bwMode="auto">
              <a:xfrm>
                <a:off x="1152" y="2525"/>
                <a:ext cx="2500"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9" name="Rectangle 174"/>
              <p:cNvSpPr>
                <a:spLocks noChangeArrowheads="1"/>
              </p:cNvSpPr>
              <p:nvPr/>
            </p:nvSpPr>
            <p:spPr bwMode="auto">
              <a:xfrm>
                <a:off x="3652" y="2525"/>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0" name="Rectangle 175"/>
              <p:cNvSpPr>
                <a:spLocks noChangeArrowheads="1"/>
              </p:cNvSpPr>
              <p:nvPr/>
            </p:nvSpPr>
            <p:spPr bwMode="auto">
              <a:xfrm>
                <a:off x="3658" y="2525"/>
                <a:ext cx="512"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1" name="Rectangle 176"/>
              <p:cNvSpPr>
                <a:spLocks noChangeArrowheads="1"/>
              </p:cNvSpPr>
              <p:nvPr/>
            </p:nvSpPr>
            <p:spPr bwMode="auto">
              <a:xfrm>
                <a:off x="4170" y="2525"/>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2" name="Rectangle 177"/>
              <p:cNvSpPr>
                <a:spLocks noChangeArrowheads="1"/>
              </p:cNvSpPr>
              <p:nvPr/>
            </p:nvSpPr>
            <p:spPr bwMode="auto">
              <a:xfrm>
                <a:off x="4176" y="2525"/>
                <a:ext cx="217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3" name="Rectangle 178"/>
              <p:cNvSpPr>
                <a:spLocks noChangeArrowheads="1"/>
              </p:cNvSpPr>
              <p:nvPr/>
            </p:nvSpPr>
            <p:spPr bwMode="auto">
              <a:xfrm>
                <a:off x="6349" y="2525"/>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4" name="Rectangle 179"/>
              <p:cNvSpPr>
                <a:spLocks noChangeArrowheads="1"/>
              </p:cNvSpPr>
              <p:nvPr/>
            </p:nvSpPr>
            <p:spPr bwMode="auto">
              <a:xfrm>
                <a:off x="446" y="2528"/>
                <a:ext cx="6" cy="1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5" name="Rectangle 180"/>
              <p:cNvSpPr>
                <a:spLocks noChangeArrowheads="1"/>
              </p:cNvSpPr>
              <p:nvPr/>
            </p:nvSpPr>
            <p:spPr bwMode="auto">
              <a:xfrm>
                <a:off x="1146" y="2528"/>
                <a:ext cx="6" cy="1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6" name="Rectangle 181"/>
              <p:cNvSpPr>
                <a:spLocks noChangeArrowheads="1"/>
              </p:cNvSpPr>
              <p:nvPr/>
            </p:nvSpPr>
            <p:spPr bwMode="auto">
              <a:xfrm>
                <a:off x="3652" y="2528"/>
                <a:ext cx="6" cy="1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7" name="Rectangle 182"/>
              <p:cNvSpPr>
                <a:spLocks noChangeArrowheads="1"/>
              </p:cNvSpPr>
              <p:nvPr/>
            </p:nvSpPr>
            <p:spPr bwMode="auto">
              <a:xfrm>
                <a:off x="4170" y="2528"/>
                <a:ext cx="6" cy="1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8" name="Rectangle 183"/>
              <p:cNvSpPr>
                <a:spLocks noChangeArrowheads="1"/>
              </p:cNvSpPr>
              <p:nvPr/>
            </p:nvSpPr>
            <p:spPr bwMode="auto">
              <a:xfrm>
                <a:off x="6349" y="2528"/>
                <a:ext cx="6" cy="1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9" name="Rectangle 184"/>
              <p:cNvSpPr>
                <a:spLocks noChangeArrowheads="1"/>
              </p:cNvSpPr>
              <p:nvPr/>
            </p:nvSpPr>
            <p:spPr bwMode="auto">
              <a:xfrm>
                <a:off x="736" y="2731"/>
                <a:ext cx="18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6.</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90" name="Rectangle 185"/>
              <p:cNvSpPr>
                <a:spLocks noChangeArrowheads="1"/>
              </p:cNvSpPr>
              <p:nvPr/>
            </p:nvSpPr>
            <p:spPr bwMode="auto">
              <a:xfrm>
                <a:off x="850" y="2733"/>
                <a:ext cx="108"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91" name="Rectangle 186"/>
              <p:cNvSpPr>
                <a:spLocks noChangeArrowheads="1"/>
              </p:cNvSpPr>
              <p:nvPr/>
            </p:nvSpPr>
            <p:spPr bwMode="auto">
              <a:xfrm>
                <a:off x="958" y="2731"/>
                <a:ext cx="10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92" name="Rectangle 187"/>
              <p:cNvSpPr>
                <a:spLocks noChangeArrowheads="1"/>
              </p:cNvSpPr>
              <p:nvPr/>
            </p:nvSpPr>
            <p:spPr bwMode="auto">
              <a:xfrm>
                <a:off x="1216" y="2729"/>
                <a:ext cx="1648"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Grid Code Regulations</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93" name="Rectangle 188"/>
              <p:cNvSpPr>
                <a:spLocks noChangeArrowheads="1"/>
              </p:cNvSpPr>
              <p:nvPr/>
            </p:nvSpPr>
            <p:spPr bwMode="auto">
              <a:xfrm>
                <a:off x="2706" y="2729"/>
                <a:ext cx="10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94" name="Rectangle 189"/>
              <p:cNvSpPr>
                <a:spLocks noChangeArrowheads="1"/>
              </p:cNvSpPr>
              <p:nvPr/>
            </p:nvSpPr>
            <p:spPr bwMode="auto">
              <a:xfrm>
                <a:off x="4034" y="2851"/>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95" name="Rectangle 190"/>
              <p:cNvSpPr>
                <a:spLocks noChangeArrowheads="1"/>
              </p:cNvSpPr>
              <p:nvPr/>
            </p:nvSpPr>
            <p:spPr bwMode="auto">
              <a:xfrm>
                <a:off x="4239" y="2727"/>
                <a:ext cx="2045"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Report to be reviewed. NURC will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96" name="Rectangle 191"/>
              <p:cNvSpPr>
                <a:spLocks noChangeArrowheads="1"/>
              </p:cNvSpPr>
              <p:nvPr/>
            </p:nvSpPr>
            <p:spPr bwMode="auto">
              <a:xfrm>
                <a:off x="4239" y="2819"/>
                <a:ext cx="1644"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have to review Report and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97" name="Rectangle 192"/>
              <p:cNvSpPr>
                <a:spLocks noChangeArrowheads="1"/>
              </p:cNvSpPr>
              <p:nvPr/>
            </p:nvSpPr>
            <p:spPr bwMode="auto">
              <a:xfrm>
                <a:off x="4239" y="2911"/>
                <a:ext cx="1975"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implement the Grid Code where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98" name="Rectangle 193"/>
              <p:cNvSpPr>
                <a:spLocks noChangeArrowheads="1"/>
              </p:cNvSpPr>
              <p:nvPr/>
            </p:nvSpPr>
            <p:spPr bwMode="auto">
              <a:xfrm>
                <a:off x="4239" y="3003"/>
                <a:ext cx="715"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necessary.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99" name="Rectangle 194"/>
              <p:cNvSpPr>
                <a:spLocks noChangeArrowheads="1"/>
              </p:cNvSpPr>
              <p:nvPr/>
            </p:nvSpPr>
            <p:spPr bwMode="auto">
              <a:xfrm>
                <a:off x="4845" y="3003"/>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500" name="Rectangle 195"/>
              <p:cNvSpPr>
                <a:spLocks noChangeArrowheads="1"/>
              </p:cNvSpPr>
              <p:nvPr/>
            </p:nvSpPr>
            <p:spPr bwMode="auto">
              <a:xfrm>
                <a:off x="446" y="2725"/>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1" name="Rectangle 196"/>
              <p:cNvSpPr>
                <a:spLocks noChangeArrowheads="1"/>
              </p:cNvSpPr>
              <p:nvPr/>
            </p:nvSpPr>
            <p:spPr bwMode="auto">
              <a:xfrm>
                <a:off x="452" y="2725"/>
                <a:ext cx="69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2" name="Rectangle 197"/>
              <p:cNvSpPr>
                <a:spLocks noChangeArrowheads="1"/>
              </p:cNvSpPr>
              <p:nvPr/>
            </p:nvSpPr>
            <p:spPr bwMode="auto">
              <a:xfrm>
                <a:off x="1146" y="2725"/>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3" name="Rectangle 198"/>
              <p:cNvSpPr>
                <a:spLocks noChangeArrowheads="1"/>
              </p:cNvSpPr>
              <p:nvPr/>
            </p:nvSpPr>
            <p:spPr bwMode="auto">
              <a:xfrm>
                <a:off x="1152" y="2725"/>
                <a:ext cx="2500"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4" name="Rectangle 199"/>
              <p:cNvSpPr>
                <a:spLocks noChangeArrowheads="1"/>
              </p:cNvSpPr>
              <p:nvPr/>
            </p:nvSpPr>
            <p:spPr bwMode="auto">
              <a:xfrm>
                <a:off x="3652" y="2725"/>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5" name="Rectangle 200"/>
              <p:cNvSpPr>
                <a:spLocks noChangeArrowheads="1"/>
              </p:cNvSpPr>
              <p:nvPr/>
            </p:nvSpPr>
            <p:spPr bwMode="auto">
              <a:xfrm>
                <a:off x="3658" y="2725"/>
                <a:ext cx="512"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6" name="Rectangle 201"/>
              <p:cNvSpPr>
                <a:spLocks noChangeArrowheads="1"/>
              </p:cNvSpPr>
              <p:nvPr/>
            </p:nvSpPr>
            <p:spPr bwMode="auto">
              <a:xfrm>
                <a:off x="4170" y="2725"/>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7" name="Rectangle 202"/>
              <p:cNvSpPr>
                <a:spLocks noChangeArrowheads="1"/>
              </p:cNvSpPr>
              <p:nvPr/>
            </p:nvSpPr>
            <p:spPr bwMode="auto">
              <a:xfrm>
                <a:off x="4176" y="2725"/>
                <a:ext cx="217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8" name="Rectangle 203"/>
              <p:cNvSpPr>
                <a:spLocks noChangeArrowheads="1"/>
              </p:cNvSpPr>
              <p:nvPr/>
            </p:nvSpPr>
            <p:spPr bwMode="auto">
              <a:xfrm>
                <a:off x="6349" y="2725"/>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9" name="Rectangle 204"/>
              <p:cNvSpPr>
                <a:spLocks noChangeArrowheads="1"/>
              </p:cNvSpPr>
              <p:nvPr/>
            </p:nvSpPr>
            <p:spPr bwMode="auto">
              <a:xfrm>
                <a:off x="446" y="2728"/>
                <a:ext cx="6" cy="36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Rectangle 206"/>
            <p:cNvSpPr>
              <a:spLocks noChangeArrowheads="1"/>
            </p:cNvSpPr>
            <p:nvPr/>
          </p:nvSpPr>
          <p:spPr bwMode="auto">
            <a:xfrm>
              <a:off x="1146" y="2728"/>
              <a:ext cx="6" cy="36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207"/>
            <p:cNvSpPr>
              <a:spLocks noChangeArrowheads="1"/>
            </p:cNvSpPr>
            <p:nvPr/>
          </p:nvSpPr>
          <p:spPr bwMode="auto">
            <a:xfrm>
              <a:off x="3652" y="2728"/>
              <a:ext cx="6" cy="36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208"/>
            <p:cNvSpPr>
              <a:spLocks noChangeArrowheads="1"/>
            </p:cNvSpPr>
            <p:nvPr/>
          </p:nvSpPr>
          <p:spPr bwMode="auto">
            <a:xfrm>
              <a:off x="4170" y="2728"/>
              <a:ext cx="6" cy="36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209"/>
            <p:cNvSpPr>
              <a:spLocks noChangeArrowheads="1"/>
            </p:cNvSpPr>
            <p:nvPr/>
          </p:nvSpPr>
          <p:spPr bwMode="auto">
            <a:xfrm>
              <a:off x="6349" y="2728"/>
              <a:ext cx="6" cy="36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210"/>
            <p:cNvSpPr>
              <a:spLocks noChangeArrowheads="1"/>
            </p:cNvSpPr>
            <p:nvPr/>
          </p:nvSpPr>
          <p:spPr bwMode="auto">
            <a:xfrm>
              <a:off x="736" y="3103"/>
              <a:ext cx="18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7.</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 name="Rectangle 211"/>
            <p:cNvSpPr>
              <a:spLocks noChangeArrowheads="1"/>
            </p:cNvSpPr>
            <p:nvPr/>
          </p:nvSpPr>
          <p:spPr bwMode="auto">
            <a:xfrm>
              <a:off x="850" y="3105"/>
              <a:ext cx="108"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2" name="Rectangle 212"/>
            <p:cNvSpPr>
              <a:spLocks noChangeArrowheads="1"/>
            </p:cNvSpPr>
            <p:nvPr/>
          </p:nvSpPr>
          <p:spPr bwMode="auto">
            <a:xfrm>
              <a:off x="958" y="3103"/>
              <a:ext cx="10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3" name="Rectangle 213"/>
            <p:cNvSpPr>
              <a:spLocks noChangeArrowheads="1"/>
            </p:cNvSpPr>
            <p:nvPr/>
          </p:nvSpPr>
          <p:spPr bwMode="auto">
            <a:xfrm>
              <a:off x="1216" y="3101"/>
              <a:ext cx="1232"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Tariff Regulations</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 name="Rectangle 214"/>
            <p:cNvSpPr>
              <a:spLocks noChangeArrowheads="1"/>
            </p:cNvSpPr>
            <p:nvPr/>
          </p:nvSpPr>
          <p:spPr bwMode="auto">
            <a:xfrm>
              <a:off x="2314" y="3101"/>
              <a:ext cx="10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5" name="Rectangle 215"/>
            <p:cNvSpPr>
              <a:spLocks noChangeArrowheads="1"/>
            </p:cNvSpPr>
            <p:nvPr/>
          </p:nvSpPr>
          <p:spPr bwMode="auto">
            <a:xfrm>
              <a:off x="1216" y="3193"/>
              <a:ext cx="10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6" name="Rectangle 216"/>
            <p:cNvSpPr>
              <a:spLocks noChangeArrowheads="1"/>
            </p:cNvSpPr>
            <p:nvPr/>
          </p:nvSpPr>
          <p:spPr bwMode="auto">
            <a:xfrm>
              <a:off x="3722" y="3098"/>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7" name="Rectangle 217"/>
            <p:cNvSpPr>
              <a:spLocks noChangeArrowheads="1"/>
            </p:cNvSpPr>
            <p:nvPr/>
          </p:nvSpPr>
          <p:spPr bwMode="auto">
            <a:xfrm>
              <a:off x="4239" y="3098"/>
              <a:ext cx="1502"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Currently being drafted.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8" name="Rectangle 218"/>
            <p:cNvSpPr>
              <a:spLocks noChangeArrowheads="1"/>
            </p:cNvSpPr>
            <p:nvPr/>
          </p:nvSpPr>
          <p:spPr bwMode="auto">
            <a:xfrm>
              <a:off x="5590" y="3098"/>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9" name="Rectangle 219"/>
            <p:cNvSpPr>
              <a:spLocks noChangeArrowheads="1"/>
            </p:cNvSpPr>
            <p:nvPr/>
          </p:nvSpPr>
          <p:spPr bwMode="auto">
            <a:xfrm>
              <a:off x="446" y="3095"/>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20"/>
            <p:cNvSpPr>
              <a:spLocks noChangeArrowheads="1"/>
            </p:cNvSpPr>
            <p:nvPr/>
          </p:nvSpPr>
          <p:spPr bwMode="auto">
            <a:xfrm>
              <a:off x="452" y="3095"/>
              <a:ext cx="69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221"/>
            <p:cNvSpPr>
              <a:spLocks noChangeArrowheads="1"/>
            </p:cNvSpPr>
            <p:nvPr/>
          </p:nvSpPr>
          <p:spPr bwMode="auto">
            <a:xfrm>
              <a:off x="1146" y="3095"/>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22"/>
            <p:cNvSpPr>
              <a:spLocks noChangeArrowheads="1"/>
            </p:cNvSpPr>
            <p:nvPr/>
          </p:nvSpPr>
          <p:spPr bwMode="auto">
            <a:xfrm>
              <a:off x="1152" y="3095"/>
              <a:ext cx="2500"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23"/>
            <p:cNvSpPr>
              <a:spLocks noChangeArrowheads="1"/>
            </p:cNvSpPr>
            <p:nvPr/>
          </p:nvSpPr>
          <p:spPr bwMode="auto">
            <a:xfrm>
              <a:off x="3652" y="3095"/>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24"/>
            <p:cNvSpPr>
              <a:spLocks noChangeArrowheads="1"/>
            </p:cNvSpPr>
            <p:nvPr/>
          </p:nvSpPr>
          <p:spPr bwMode="auto">
            <a:xfrm>
              <a:off x="3658" y="3095"/>
              <a:ext cx="512"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25"/>
            <p:cNvSpPr>
              <a:spLocks noChangeArrowheads="1"/>
            </p:cNvSpPr>
            <p:nvPr/>
          </p:nvSpPr>
          <p:spPr bwMode="auto">
            <a:xfrm>
              <a:off x="4170" y="3095"/>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26"/>
            <p:cNvSpPr>
              <a:spLocks noChangeArrowheads="1"/>
            </p:cNvSpPr>
            <p:nvPr/>
          </p:nvSpPr>
          <p:spPr bwMode="auto">
            <a:xfrm>
              <a:off x="4176" y="3095"/>
              <a:ext cx="217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27"/>
            <p:cNvSpPr>
              <a:spLocks noChangeArrowheads="1"/>
            </p:cNvSpPr>
            <p:nvPr/>
          </p:nvSpPr>
          <p:spPr bwMode="auto">
            <a:xfrm>
              <a:off x="6349" y="3095"/>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28"/>
            <p:cNvSpPr>
              <a:spLocks noChangeArrowheads="1"/>
            </p:cNvSpPr>
            <p:nvPr/>
          </p:nvSpPr>
          <p:spPr bwMode="auto">
            <a:xfrm>
              <a:off x="446" y="3098"/>
              <a:ext cx="6" cy="18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29"/>
            <p:cNvSpPr>
              <a:spLocks noChangeArrowheads="1"/>
            </p:cNvSpPr>
            <p:nvPr/>
          </p:nvSpPr>
          <p:spPr bwMode="auto">
            <a:xfrm>
              <a:off x="1146" y="3098"/>
              <a:ext cx="6" cy="18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30"/>
            <p:cNvSpPr>
              <a:spLocks noChangeArrowheads="1"/>
            </p:cNvSpPr>
            <p:nvPr/>
          </p:nvSpPr>
          <p:spPr bwMode="auto">
            <a:xfrm>
              <a:off x="3652" y="3098"/>
              <a:ext cx="6" cy="18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31"/>
            <p:cNvSpPr>
              <a:spLocks noChangeArrowheads="1"/>
            </p:cNvSpPr>
            <p:nvPr/>
          </p:nvSpPr>
          <p:spPr bwMode="auto">
            <a:xfrm>
              <a:off x="4170" y="3098"/>
              <a:ext cx="6" cy="18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32"/>
            <p:cNvSpPr>
              <a:spLocks noChangeArrowheads="1"/>
            </p:cNvSpPr>
            <p:nvPr/>
          </p:nvSpPr>
          <p:spPr bwMode="auto">
            <a:xfrm>
              <a:off x="6349" y="3098"/>
              <a:ext cx="6" cy="18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233"/>
            <p:cNvSpPr>
              <a:spLocks noChangeArrowheads="1"/>
            </p:cNvSpPr>
            <p:nvPr/>
          </p:nvSpPr>
          <p:spPr bwMode="auto">
            <a:xfrm>
              <a:off x="736" y="3291"/>
              <a:ext cx="18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8.</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34" name="Rectangle 234"/>
            <p:cNvSpPr>
              <a:spLocks noChangeArrowheads="1"/>
            </p:cNvSpPr>
            <p:nvPr/>
          </p:nvSpPr>
          <p:spPr bwMode="auto">
            <a:xfrm>
              <a:off x="850" y="3293"/>
              <a:ext cx="108"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35" name="Rectangle 235"/>
            <p:cNvSpPr>
              <a:spLocks noChangeArrowheads="1"/>
            </p:cNvSpPr>
            <p:nvPr/>
          </p:nvSpPr>
          <p:spPr bwMode="auto">
            <a:xfrm>
              <a:off x="958" y="3291"/>
              <a:ext cx="10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36" name="Rectangle 236"/>
            <p:cNvSpPr>
              <a:spLocks noChangeArrowheads="1"/>
            </p:cNvSpPr>
            <p:nvPr/>
          </p:nvSpPr>
          <p:spPr bwMode="auto">
            <a:xfrm>
              <a:off x="1216" y="3289"/>
              <a:ext cx="213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Network Licensee Regulations</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37" name="Rectangle 237"/>
            <p:cNvSpPr>
              <a:spLocks noChangeArrowheads="1"/>
            </p:cNvSpPr>
            <p:nvPr/>
          </p:nvSpPr>
          <p:spPr bwMode="auto">
            <a:xfrm>
              <a:off x="3167" y="3289"/>
              <a:ext cx="10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38" name="Rectangle 238"/>
            <p:cNvSpPr>
              <a:spLocks noChangeArrowheads="1"/>
            </p:cNvSpPr>
            <p:nvPr/>
          </p:nvSpPr>
          <p:spPr bwMode="auto">
            <a:xfrm>
              <a:off x="1216" y="3381"/>
              <a:ext cx="10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39" name="Rectangle 239"/>
            <p:cNvSpPr>
              <a:spLocks noChangeArrowheads="1"/>
            </p:cNvSpPr>
            <p:nvPr/>
          </p:nvSpPr>
          <p:spPr bwMode="auto">
            <a:xfrm>
              <a:off x="4034" y="3411"/>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40" name="Rectangle 240"/>
            <p:cNvSpPr>
              <a:spLocks noChangeArrowheads="1"/>
            </p:cNvSpPr>
            <p:nvPr/>
          </p:nvSpPr>
          <p:spPr bwMode="auto">
            <a:xfrm>
              <a:off x="4239" y="3286"/>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41" name="Rectangle 241"/>
            <p:cNvSpPr>
              <a:spLocks noChangeArrowheads="1"/>
            </p:cNvSpPr>
            <p:nvPr/>
          </p:nvSpPr>
          <p:spPr bwMode="auto">
            <a:xfrm>
              <a:off x="446" y="3283"/>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242"/>
            <p:cNvSpPr>
              <a:spLocks noChangeArrowheads="1"/>
            </p:cNvSpPr>
            <p:nvPr/>
          </p:nvSpPr>
          <p:spPr bwMode="auto">
            <a:xfrm>
              <a:off x="452" y="3283"/>
              <a:ext cx="69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243"/>
            <p:cNvSpPr>
              <a:spLocks noChangeArrowheads="1"/>
            </p:cNvSpPr>
            <p:nvPr/>
          </p:nvSpPr>
          <p:spPr bwMode="auto">
            <a:xfrm>
              <a:off x="1146" y="3283"/>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244"/>
            <p:cNvSpPr>
              <a:spLocks noChangeArrowheads="1"/>
            </p:cNvSpPr>
            <p:nvPr/>
          </p:nvSpPr>
          <p:spPr bwMode="auto">
            <a:xfrm>
              <a:off x="1152" y="3283"/>
              <a:ext cx="2500"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245"/>
            <p:cNvSpPr>
              <a:spLocks noChangeArrowheads="1"/>
            </p:cNvSpPr>
            <p:nvPr/>
          </p:nvSpPr>
          <p:spPr bwMode="auto">
            <a:xfrm>
              <a:off x="3652" y="3283"/>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246"/>
            <p:cNvSpPr>
              <a:spLocks noChangeArrowheads="1"/>
            </p:cNvSpPr>
            <p:nvPr/>
          </p:nvSpPr>
          <p:spPr bwMode="auto">
            <a:xfrm>
              <a:off x="3658" y="3283"/>
              <a:ext cx="512"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247"/>
            <p:cNvSpPr>
              <a:spLocks noChangeArrowheads="1"/>
            </p:cNvSpPr>
            <p:nvPr/>
          </p:nvSpPr>
          <p:spPr bwMode="auto">
            <a:xfrm>
              <a:off x="4170" y="3283"/>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248"/>
            <p:cNvSpPr>
              <a:spLocks noChangeArrowheads="1"/>
            </p:cNvSpPr>
            <p:nvPr/>
          </p:nvSpPr>
          <p:spPr bwMode="auto">
            <a:xfrm>
              <a:off x="4176" y="3283"/>
              <a:ext cx="217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249"/>
            <p:cNvSpPr>
              <a:spLocks noChangeArrowheads="1"/>
            </p:cNvSpPr>
            <p:nvPr/>
          </p:nvSpPr>
          <p:spPr bwMode="auto">
            <a:xfrm>
              <a:off x="6349" y="3283"/>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250"/>
            <p:cNvSpPr>
              <a:spLocks noChangeArrowheads="1"/>
            </p:cNvSpPr>
            <p:nvPr/>
          </p:nvSpPr>
          <p:spPr bwMode="auto">
            <a:xfrm>
              <a:off x="446" y="3286"/>
              <a:ext cx="6" cy="1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251"/>
            <p:cNvSpPr>
              <a:spLocks noChangeArrowheads="1"/>
            </p:cNvSpPr>
            <p:nvPr/>
          </p:nvSpPr>
          <p:spPr bwMode="auto">
            <a:xfrm>
              <a:off x="1146" y="3286"/>
              <a:ext cx="6" cy="1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252"/>
            <p:cNvSpPr>
              <a:spLocks noChangeArrowheads="1"/>
            </p:cNvSpPr>
            <p:nvPr/>
          </p:nvSpPr>
          <p:spPr bwMode="auto">
            <a:xfrm>
              <a:off x="3652" y="3286"/>
              <a:ext cx="6" cy="1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253"/>
            <p:cNvSpPr>
              <a:spLocks noChangeArrowheads="1"/>
            </p:cNvSpPr>
            <p:nvPr/>
          </p:nvSpPr>
          <p:spPr bwMode="auto">
            <a:xfrm>
              <a:off x="4170" y="3286"/>
              <a:ext cx="6" cy="1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254"/>
            <p:cNvSpPr>
              <a:spLocks noChangeArrowheads="1"/>
            </p:cNvSpPr>
            <p:nvPr/>
          </p:nvSpPr>
          <p:spPr bwMode="auto">
            <a:xfrm>
              <a:off x="6349" y="3286"/>
              <a:ext cx="6" cy="1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255"/>
            <p:cNvSpPr>
              <a:spLocks noChangeArrowheads="1"/>
            </p:cNvSpPr>
            <p:nvPr/>
          </p:nvSpPr>
          <p:spPr bwMode="auto">
            <a:xfrm>
              <a:off x="736" y="3489"/>
              <a:ext cx="18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9.</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56" name="Rectangle 256"/>
            <p:cNvSpPr>
              <a:spLocks noChangeArrowheads="1"/>
            </p:cNvSpPr>
            <p:nvPr/>
          </p:nvSpPr>
          <p:spPr bwMode="auto">
            <a:xfrm>
              <a:off x="850" y="3491"/>
              <a:ext cx="108"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57" name="Rectangle 257"/>
            <p:cNvSpPr>
              <a:spLocks noChangeArrowheads="1"/>
            </p:cNvSpPr>
            <p:nvPr/>
          </p:nvSpPr>
          <p:spPr bwMode="auto">
            <a:xfrm>
              <a:off x="958" y="3489"/>
              <a:ext cx="10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58" name="Rectangle 258"/>
            <p:cNvSpPr>
              <a:spLocks noChangeArrowheads="1"/>
            </p:cNvSpPr>
            <p:nvPr/>
          </p:nvSpPr>
          <p:spPr bwMode="auto">
            <a:xfrm>
              <a:off x="1216" y="3487"/>
              <a:ext cx="154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Licensing Regulations</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59" name="Rectangle 259"/>
            <p:cNvSpPr>
              <a:spLocks noChangeArrowheads="1"/>
            </p:cNvSpPr>
            <p:nvPr/>
          </p:nvSpPr>
          <p:spPr bwMode="auto">
            <a:xfrm>
              <a:off x="2612" y="3487"/>
              <a:ext cx="10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60" name="Rectangle 260"/>
            <p:cNvSpPr>
              <a:spLocks noChangeArrowheads="1"/>
            </p:cNvSpPr>
            <p:nvPr/>
          </p:nvSpPr>
          <p:spPr bwMode="auto">
            <a:xfrm>
              <a:off x="1216" y="3580"/>
              <a:ext cx="10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61" name="Rectangle 261"/>
            <p:cNvSpPr>
              <a:spLocks noChangeArrowheads="1"/>
            </p:cNvSpPr>
            <p:nvPr/>
          </p:nvSpPr>
          <p:spPr bwMode="auto">
            <a:xfrm>
              <a:off x="4034" y="3610"/>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62" name="Rectangle 262"/>
            <p:cNvSpPr>
              <a:spLocks noChangeArrowheads="1"/>
            </p:cNvSpPr>
            <p:nvPr/>
          </p:nvSpPr>
          <p:spPr bwMode="auto">
            <a:xfrm>
              <a:off x="4239" y="3485"/>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63" name="Rectangle 263"/>
            <p:cNvSpPr>
              <a:spLocks noChangeArrowheads="1"/>
            </p:cNvSpPr>
            <p:nvPr/>
          </p:nvSpPr>
          <p:spPr bwMode="auto">
            <a:xfrm>
              <a:off x="446" y="3483"/>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4" name="Rectangle 264"/>
            <p:cNvSpPr>
              <a:spLocks noChangeArrowheads="1"/>
            </p:cNvSpPr>
            <p:nvPr/>
          </p:nvSpPr>
          <p:spPr bwMode="auto">
            <a:xfrm>
              <a:off x="452" y="3483"/>
              <a:ext cx="69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5" name="Rectangle 265"/>
            <p:cNvSpPr>
              <a:spLocks noChangeArrowheads="1"/>
            </p:cNvSpPr>
            <p:nvPr/>
          </p:nvSpPr>
          <p:spPr bwMode="auto">
            <a:xfrm>
              <a:off x="1146" y="3483"/>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6" name="Rectangle 266"/>
            <p:cNvSpPr>
              <a:spLocks noChangeArrowheads="1"/>
            </p:cNvSpPr>
            <p:nvPr/>
          </p:nvSpPr>
          <p:spPr bwMode="auto">
            <a:xfrm>
              <a:off x="1152" y="3483"/>
              <a:ext cx="2500"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7" name="Rectangle 267"/>
            <p:cNvSpPr>
              <a:spLocks noChangeArrowheads="1"/>
            </p:cNvSpPr>
            <p:nvPr/>
          </p:nvSpPr>
          <p:spPr bwMode="auto">
            <a:xfrm>
              <a:off x="3652" y="3483"/>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8" name="Rectangle 268"/>
            <p:cNvSpPr>
              <a:spLocks noChangeArrowheads="1"/>
            </p:cNvSpPr>
            <p:nvPr/>
          </p:nvSpPr>
          <p:spPr bwMode="auto">
            <a:xfrm>
              <a:off x="3658" y="3483"/>
              <a:ext cx="512"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9" name="Rectangle 269"/>
            <p:cNvSpPr>
              <a:spLocks noChangeArrowheads="1"/>
            </p:cNvSpPr>
            <p:nvPr/>
          </p:nvSpPr>
          <p:spPr bwMode="auto">
            <a:xfrm>
              <a:off x="4170" y="3483"/>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0" name="Rectangle 270"/>
            <p:cNvSpPr>
              <a:spLocks noChangeArrowheads="1"/>
            </p:cNvSpPr>
            <p:nvPr/>
          </p:nvSpPr>
          <p:spPr bwMode="auto">
            <a:xfrm>
              <a:off x="4176" y="3483"/>
              <a:ext cx="217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1" name="Rectangle 271"/>
            <p:cNvSpPr>
              <a:spLocks noChangeArrowheads="1"/>
            </p:cNvSpPr>
            <p:nvPr/>
          </p:nvSpPr>
          <p:spPr bwMode="auto">
            <a:xfrm>
              <a:off x="6349" y="3483"/>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 name="Rectangle 272"/>
            <p:cNvSpPr>
              <a:spLocks noChangeArrowheads="1"/>
            </p:cNvSpPr>
            <p:nvPr/>
          </p:nvSpPr>
          <p:spPr bwMode="auto">
            <a:xfrm>
              <a:off x="446" y="3486"/>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3" name="Rectangle 273"/>
            <p:cNvSpPr>
              <a:spLocks noChangeArrowheads="1"/>
            </p:cNvSpPr>
            <p:nvPr/>
          </p:nvSpPr>
          <p:spPr bwMode="auto">
            <a:xfrm>
              <a:off x="1146" y="3486"/>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4" name="Rectangle 274"/>
            <p:cNvSpPr>
              <a:spLocks noChangeArrowheads="1"/>
            </p:cNvSpPr>
            <p:nvPr/>
          </p:nvSpPr>
          <p:spPr bwMode="auto">
            <a:xfrm>
              <a:off x="3652" y="3486"/>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 name="Rectangle 275"/>
            <p:cNvSpPr>
              <a:spLocks noChangeArrowheads="1"/>
            </p:cNvSpPr>
            <p:nvPr/>
          </p:nvSpPr>
          <p:spPr bwMode="auto">
            <a:xfrm>
              <a:off x="4170" y="3486"/>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6" name="Rectangle 276"/>
            <p:cNvSpPr>
              <a:spLocks noChangeArrowheads="1"/>
            </p:cNvSpPr>
            <p:nvPr/>
          </p:nvSpPr>
          <p:spPr bwMode="auto">
            <a:xfrm>
              <a:off x="6349" y="3486"/>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7" name="Rectangle 277"/>
            <p:cNvSpPr>
              <a:spLocks noChangeArrowheads="1"/>
            </p:cNvSpPr>
            <p:nvPr/>
          </p:nvSpPr>
          <p:spPr bwMode="auto">
            <a:xfrm>
              <a:off x="736" y="3689"/>
              <a:ext cx="268"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10.</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38" name="Rectangle 278"/>
            <p:cNvSpPr>
              <a:spLocks noChangeArrowheads="1"/>
            </p:cNvSpPr>
            <p:nvPr/>
          </p:nvSpPr>
          <p:spPr bwMode="auto">
            <a:xfrm>
              <a:off x="925" y="3691"/>
              <a:ext cx="108"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39" name="Rectangle 279"/>
            <p:cNvSpPr>
              <a:spLocks noChangeArrowheads="1"/>
            </p:cNvSpPr>
            <p:nvPr/>
          </p:nvSpPr>
          <p:spPr bwMode="auto">
            <a:xfrm>
              <a:off x="958" y="3689"/>
              <a:ext cx="10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40" name="Rectangle 280"/>
            <p:cNvSpPr>
              <a:spLocks noChangeArrowheads="1"/>
            </p:cNvSpPr>
            <p:nvPr/>
          </p:nvSpPr>
          <p:spPr bwMode="auto">
            <a:xfrm>
              <a:off x="1216" y="3687"/>
              <a:ext cx="1258"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Fair Competition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41" name="Rectangle 281"/>
            <p:cNvSpPr>
              <a:spLocks noChangeArrowheads="1"/>
            </p:cNvSpPr>
            <p:nvPr/>
          </p:nvSpPr>
          <p:spPr bwMode="auto">
            <a:xfrm>
              <a:off x="2339" y="3687"/>
              <a:ext cx="87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Regulations</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42" name="Rectangle 282"/>
            <p:cNvSpPr>
              <a:spLocks noChangeArrowheads="1"/>
            </p:cNvSpPr>
            <p:nvPr/>
          </p:nvSpPr>
          <p:spPr bwMode="auto">
            <a:xfrm>
              <a:off x="3097" y="3687"/>
              <a:ext cx="10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43" name="Rectangle 283"/>
            <p:cNvSpPr>
              <a:spLocks noChangeArrowheads="1"/>
            </p:cNvSpPr>
            <p:nvPr/>
          </p:nvSpPr>
          <p:spPr bwMode="auto">
            <a:xfrm>
              <a:off x="1216" y="3780"/>
              <a:ext cx="10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44" name="Rectangle 284"/>
            <p:cNvSpPr>
              <a:spLocks noChangeArrowheads="1"/>
            </p:cNvSpPr>
            <p:nvPr/>
          </p:nvSpPr>
          <p:spPr bwMode="auto">
            <a:xfrm>
              <a:off x="4034" y="3809"/>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45" name="Rectangle 285"/>
            <p:cNvSpPr>
              <a:spLocks noChangeArrowheads="1"/>
            </p:cNvSpPr>
            <p:nvPr/>
          </p:nvSpPr>
          <p:spPr bwMode="auto">
            <a:xfrm>
              <a:off x="4239" y="3684"/>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46" name="Rectangle 286"/>
            <p:cNvSpPr>
              <a:spLocks noChangeArrowheads="1"/>
            </p:cNvSpPr>
            <p:nvPr/>
          </p:nvSpPr>
          <p:spPr bwMode="auto">
            <a:xfrm>
              <a:off x="446" y="3682"/>
              <a:ext cx="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 name="Rectangle 287"/>
            <p:cNvSpPr>
              <a:spLocks noChangeArrowheads="1"/>
            </p:cNvSpPr>
            <p:nvPr/>
          </p:nvSpPr>
          <p:spPr bwMode="auto">
            <a:xfrm>
              <a:off x="452" y="3682"/>
              <a:ext cx="69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8" name="Rectangle 288"/>
            <p:cNvSpPr>
              <a:spLocks noChangeArrowheads="1"/>
            </p:cNvSpPr>
            <p:nvPr/>
          </p:nvSpPr>
          <p:spPr bwMode="auto">
            <a:xfrm>
              <a:off x="1146" y="3682"/>
              <a:ext cx="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 name="Rectangle 289"/>
            <p:cNvSpPr>
              <a:spLocks noChangeArrowheads="1"/>
            </p:cNvSpPr>
            <p:nvPr/>
          </p:nvSpPr>
          <p:spPr bwMode="auto">
            <a:xfrm>
              <a:off x="1152" y="3682"/>
              <a:ext cx="250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1" name="Rectangle 290"/>
            <p:cNvSpPr>
              <a:spLocks noChangeArrowheads="1"/>
            </p:cNvSpPr>
            <p:nvPr/>
          </p:nvSpPr>
          <p:spPr bwMode="auto">
            <a:xfrm>
              <a:off x="3652" y="3682"/>
              <a:ext cx="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2" name="Rectangle 291"/>
            <p:cNvSpPr>
              <a:spLocks noChangeArrowheads="1"/>
            </p:cNvSpPr>
            <p:nvPr/>
          </p:nvSpPr>
          <p:spPr bwMode="auto">
            <a:xfrm>
              <a:off x="3658" y="3682"/>
              <a:ext cx="51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 name="Rectangle 292"/>
            <p:cNvSpPr>
              <a:spLocks noChangeArrowheads="1"/>
            </p:cNvSpPr>
            <p:nvPr/>
          </p:nvSpPr>
          <p:spPr bwMode="auto">
            <a:xfrm>
              <a:off x="4170" y="3682"/>
              <a:ext cx="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4" name="Rectangle 293"/>
            <p:cNvSpPr>
              <a:spLocks noChangeArrowheads="1"/>
            </p:cNvSpPr>
            <p:nvPr/>
          </p:nvSpPr>
          <p:spPr bwMode="auto">
            <a:xfrm>
              <a:off x="4176" y="3682"/>
              <a:ext cx="217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5" name="Rectangle 294"/>
            <p:cNvSpPr>
              <a:spLocks noChangeArrowheads="1"/>
            </p:cNvSpPr>
            <p:nvPr/>
          </p:nvSpPr>
          <p:spPr bwMode="auto">
            <a:xfrm>
              <a:off x="6349" y="3682"/>
              <a:ext cx="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 name="Rectangle 295"/>
            <p:cNvSpPr>
              <a:spLocks noChangeArrowheads="1"/>
            </p:cNvSpPr>
            <p:nvPr/>
          </p:nvSpPr>
          <p:spPr bwMode="auto">
            <a:xfrm>
              <a:off x="446" y="3686"/>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7" name="Rectangle 296"/>
            <p:cNvSpPr>
              <a:spLocks noChangeArrowheads="1"/>
            </p:cNvSpPr>
            <p:nvPr/>
          </p:nvSpPr>
          <p:spPr bwMode="auto">
            <a:xfrm>
              <a:off x="1146" y="3686"/>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8" name="Rectangle 297"/>
            <p:cNvSpPr>
              <a:spLocks noChangeArrowheads="1"/>
            </p:cNvSpPr>
            <p:nvPr/>
          </p:nvSpPr>
          <p:spPr bwMode="auto">
            <a:xfrm>
              <a:off x="3652" y="3686"/>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9" name="Rectangle 298"/>
            <p:cNvSpPr>
              <a:spLocks noChangeArrowheads="1"/>
            </p:cNvSpPr>
            <p:nvPr/>
          </p:nvSpPr>
          <p:spPr bwMode="auto">
            <a:xfrm>
              <a:off x="4170" y="3686"/>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0" name="Rectangle 299"/>
            <p:cNvSpPr>
              <a:spLocks noChangeArrowheads="1"/>
            </p:cNvSpPr>
            <p:nvPr/>
          </p:nvSpPr>
          <p:spPr bwMode="auto">
            <a:xfrm>
              <a:off x="6349" y="3686"/>
              <a:ext cx="6" cy="1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1" name="Rectangle 300"/>
            <p:cNvSpPr>
              <a:spLocks noChangeArrowheads="1"/>
            </p:cNvSpPr>
            <p:nvPr/>
          </p:nvSpPr>
          <p:spPr bwMode="auto">
            <a:xfrm>
              <a:off x="736" y="3889"/>
              <a:ext cx="268"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11.</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62" name="Rectangle 301"/>
            <p:cNvSpPr>
              <a:spLocks noChangeArrowheads="1"/>
            </p:cNvSpPr>
            <p:nvPr/>
          </p:nvSpPr>
          <p:spPr bwMode="auto">
            <a:xfrm>
              <a:off x="925" y="3891"/>
              <a:ext cx="108"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63" name="Rectangle 302"/>
            <p:cNvSpPr>
              <a:spLocks noChangeArrowheads="1"/>
            </p:cNvSpPr>
            <p:nvPr/>
          </p:nvSpPr>
          <p:spPr bwMode="auto">
            <a:xfrm>
              <a:off x="958" y="3889"/>
              <a:ext cx="10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64" name="Rectangle 303"/>
            <p:cNvSpPr>
              <a:spLocks noChangeArrowheads="1"/>
            </p:cNvSpPr>
            <p:nvPr/>
          </p:nvSpPr>
          <p:spPr bwMode="auto">
            <a:xfrm>
              <a:off x="1216" y="3887"/>
              <a:ext cx="1224"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Fees Regulations</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65" name="Rectangle 304"/>
            <p:cNvSpPr>
              <a:spLocks noChangeArrowheads="1"/>
            </p:cNvSpPr>
            <p:nvPr/>
          </p:nvSpPr>
          <p:spPr bwMode="auto">
            <a:xfrm>
              <a:off x="2305" y="3887"/>
              <a:ext cx="10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entury Gothic" panose="020B0502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66" name="Rectangle 305"/>
            <p:cNvSpPr>
              <a:spLocks noChangeArrowheads="1"/>
            </p:cNvSpPr>
            <p:nvPr/>
          </p:nvSpPr>
          <p:spPr bwMode="auto">
            <a:xfrm>
              <a:off x="4034" y="4009"/>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67" name="Rectangle 306"/>
            <p:cNvSpPr>
              <a:spLocks noChangeArrowheads="1"/>
            </p:cNvSpPr>
            <p:nvPr/>
          </p:nvSpPr>
          <p:spPr bwMode="auto">
            <a:xfrm>
              <a:off x="4239" y="3884"/>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68" name="Rectangle 307"/>
            <p:cNvSpPr>
              <a:spLocks noChangeArrowheads="1"/>
            </p:cNvSpPr>
            <p:nvPr/>
          </p:nvSpPr>
          <p:spPr bwMode="auto">
            <a:xfrm>
              <a:off x="446" y="3882"/>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9" name="Rectangle 308"/>
            <p:cNvSpPr>
              <a:spLocks noChangeArrowheads="1"/>
            </p:cNvSpPr>
            <p:nvPr/>
          </p:nvSpPr>
          <p:spPr bwMode="auto">
            <a:xfrm>
              <a:off x="452" y="3882"/>
              <a:ext cx="69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0" name="Rectangle 309"/>
            <p:cNvSpPr>
              <a:spLocks noChangeArrowheads="1"/>
            </p:cNvSpPr>
            <p:nvPr/>
          </p:nvSpPr>
          <p:spPr bwMode="auto">
            <a:xfrm>
              <a:off x="1146" y="3882"/>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1" name="Rectangle 310"/>
            <p:cNvSpPr>
              <a:spLocks noChangeArrowheads="1"/>
            </p:cNvSpPr>
            <p:nvPr/>
          </p:nvSpPr>
          <p:spPr bwMode="auto">
            <a:xfrm>
              <a:off x="1152" y="3882"/>
              <a:ext cx="2500"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2" name="Rectangle 311"/>
            <p:cNvSpPr>
              <a:spLocks noChangeArrowheads="1"/>
            </p:cNvSpPr>
            <p:nvPr/>
          </p:nvSpPr>
          <p:spPr bwMode="auto">
            <a:xfrm>
              <a:off x="3652" y="3882"/>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3" name="Rectangle 312"/>
            <p:cNvSpPr>
              <a:spLocks noChangeArrowheads="1"/>
            </p:cNvSpPr>
            <p:nvPr/>
          </p:nvSpPr>
          <p:spPr bwMode="auto">
            <a:xfrm>
              <a:off x="3658" y="3882"/>
              <a:ext cx="512"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4" name="Rectangle 313"/>
            <p:cNvSpPr>
              <a:spLocks noChangeArrowheads="1"/>
            </p:cNvSpPr>
            <p:nvPr/>
          </p:nvSpPr>
          <p:spPr bwMode="auto">
            <a:xfrm>
              <a:off x="4170" y="3882"/>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5" name="Rectangle 314"/>
            <p:cNvSpPr>
              <a:spLocks noChangeArrowheads="1"/>
            </p:cNvSpPr>
            <p:nvPr/>
          </p:nvSpPr>
          <p:spPr bwMode="auto">
            <a:xfrm>
              <a:off x="4176" y="3882"/>
              <a:ext cx="217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6" name="Rectangle 315"/>
            <p:cNvSpPr>
              <a:spLocks noChangeArrowheads="1"/>
            </p:cNvSpPr>
            <p:nvPr/>
          </p:nvSpPr>
          <p:spPr bwMode="auto">
            <a:xfrm>
              <a:off x="6349" y="3882"/>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 name="Rectangle 316"/>
            <p:cNvSpPr>
              <a:spLocks noChangeArrowheads="1"/>
            </p:cNvSpPr>
            <p:nvPr/>
          </p:nvSpPr>
          <p:spPr bwMode="auto">
            <a:xfrm>
              <a:off x="446" y="3885"/>
              <a:ext cx="6" cy="1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8" name="Rectangle 317"/>
            <p:cNvSpPr>
              <a:spLocks noChangeArrowheads="1"/>
            </p:cNvSpPr>
            <p:nvPr/>
          </p:nvSpPr>
          <p:spPr bwMode="auto">
            <a:xfrm>
              <a:off x="446" y="4082"/>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9" name="Rectangle 318"/>
            <p:cNvSpPr>
              <a:spLocks noChangeArrowheads="1"/>
            </p:cNvSpPr>
            <p:nvPr/>
          </p:nvSpPr>
          <p:spPr bwMode="auto">
            <a:xfrm>
              <a:off x="446" y="4082"/>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 name="Rectangle 319"/>
            <p:cNvSpPr>
              <a:spLocks noChangeArrowheads="1"/>
            </p:cNvSpPr>
            <p:nvPr/>
          </p:nvSpPr>
          <p:spPr bwMode="auto">
            <a:xfrm>
              <a:off x="452" y="4082"/>
              <a:ext cx="69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1" name="Rectangle 320"/>
            <p:cNvSpPr>
              <a:spLocks noChangeArrowheads="1"/>
            </p:cNvSpPr>
            <p:nvPr/>
          </p:nvSpPr>
          <p:spPr bwMode="auto">
            <a:xfrm>
              <a:off x="1146" y="3885"/>
              <a:ext cx="6" cy="1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2" name="Rectangle 321"/>
            <p:cNvSpPr>
              <a:spLocks noChangeArrowheads="1"/>
            </p:cNvSpPr>
            <p:nvPr/>
          </p:nvSpPr>
          <p:spPr bwMode="auto">
            <a:xfrm>
              <a:off x="1146" y="4082"/>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 name="Rectangle 322"/>
            <p:cNvSpPr>
              <a:spLocks noChangeArrowheads="1"/>
            </p:cNvSpPr>
            <p:nvPr/>
          </p:nvSpPr>
          <p:spPr bwMode="auto">
            <a:xfrm>
              <a:off x="1152" y="4082"/>
              <a:ext cx="2500"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4" name="Rectangle 323"/>
            <p:cNvSpPr>
              <a:spLocks noChangeArrowheads="1"/>
            </p:cNvSpPr>
            <p:nvPr/>
          </p:nvSpPr>
          <p:spPr bwMode="auto">
            <a:xfrm>
              <a:off x="3652" y="3885"/>
              <a:ext cx="6" cy="1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5" name="Rectangle 324"/>
            <p:cNvSpPr>
              <a:spLocks noChangeArrowheads="1"/>
            </p:cNvSpPr>
            <p:nvPr/>
          </p:nvSpPr>
          <p:spPr bwMode="auto">
            <a:xfrm>
              <a:off x="3652" y="4082"/>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 name="Rectangle 325"/>
            <p:cNvSpPr>
              <a:spLocks noChangeArrowheads="1"/>
            </p:cNvSpPr>
            <p:nvPr/>
          </p:nvSpPr>
          <p:spPr bwMode="auto">
            <a:xfrm>
              <a:off x="3658" y="4082"/>
              <a:ext cx="512"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7" name="Rectangle 326"/>
            <p:cNvSpPr>
              <a:spLocks noChangeArrowheads="1"/>
            </p:cNvSpPr>
            <p:nvPr/>
          </p:nvSpPr>
          <p:spPr bwMode="auto">
            <a:xfrm>
              <a:off x="4170" y="3885"/>
              <a:ext cx="6" cy="1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8" name="Rectangle 327"/>
            <p:cNvSpPr>
              <a:spLocks noChangeArrowheads="1"/>
            </p:cNvSpPr>
            <p:nvPr/>
          </p:nvSpPr>
          <p:spPr bwMode="auto">
            <a:xfrm>
              <a:off x="4170" y="4082"/>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9" name="Rectangle 328"/>
            <p:cNvSpPr>
              <a:spLocks noChangeArrowheads="1"/>
            </p:cNvSpPr>
            <p:nvPr/>
          </p:nvSpPr>
          <p:spPr bwMode="auto">
            <a:xfrm>
              <a:off x="4176" y="4082"/>
              <a:ext cx="217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0" name="Rectangle 329"/>
            <p:cNvSpPr>
              <a:spLocks noChangeArrowheads="1"/>
            </p:cNvSpPr>
            <p:nvPr/>
          </p:nvSpPr>
          <p:spPr bwMode="auto">
            <a:xfrm>
              <a:off x="6349" y="3885"/>
              <a:ext cx="6" cy="1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1" name="Rectangle 330"/>
            <p:cNvSpPr>
              <a:spLocks noChangeArrowheads="1"/>
            </p:cNvSpPr>
            <p:nvPr/>
          </p:nvSpPr>
          <p:spPr bwMode="auto">
            <a:xfrm>
              <a:off x="6349" y="4082"/>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2" name="Rectangle 331"/>
            <p:cNvSpPr>
              <a:spLocks noChangeArrowheads="1"/>
            </p:cNvSpPr>
            <p:nvPr/>
          </p:nvSpPr>
          <p:spPr bwMode="auto">
            <a:xfrm>
              <a:off x="6349" y="4082"/>
              <a:ext cx="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3" name="Rectangle 332"/>
            <p:cNvSpPr>
              <a:spLocks noChangeArrowheads="1"/>
            </p:cNvSpPr>
            <p:nvPr/>
          </p:nvSpPr>
          <p:spPr bwMode="auto">
            <a:xfrm>
              <a:off x="515" y="4084"/>
              <a:ext cx="10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1357" name="Picture 3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2" y="1171"/>
              <a:ext cx="306"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8" name="Picture 3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 y="1171"/>
              <a:ext cx="306"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9" name="Picture 3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 y="1369"/>
              <a:ext cx="306"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0" name="Picture 3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2" y="1369"/>
              <a:ext cx="306"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 name="Picture 3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 y="1569"/>
              <a:ext cx="30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 name="Picture 3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2" y="1569"/>
              <a:ext cx="30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3" name="Picture 3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 y="1849"/>
              <a:ext cx="30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4" name="Picture 3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2" y="1849"/>
              <a:ext cx="30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5" name="Picture 3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2" y="2129"/>
              <a:ext cx="30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6" name="Picture 3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 y="2129"/>
              <a:ext cx="30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7" name="Picture 3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2" y="2329"/>
              <a:ext cx="306"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8" name="Picture 3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 y="2329"/>
              <a:ext cx="306"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9" name="Picture 3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2" y="2528"/>
              <a:ext cx="30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0" name="Picture 3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 y="2528"/>
              <a:ext cx="30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1" name="Picture 3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2" y="2728"/>
              <a:ext cx="306"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 name="Picture 3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 y="2728"/>
              <a:ext cx="306"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3" name="Picture 3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 y="3286"/>
              <a:ext cx="306"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4" name="Picture 3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2" y="3286"/>
              <a:ext cx="306"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5" name="Picture 3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 y="3486"/>
              <a:ext cx="30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6" name="Picture 3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2" y="3486"/>
              <a:ext cx="30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7" name="Picture 3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 y="3686"/>
              <a:ext cx="30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8" name="Picture 3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2" y="3686"/>
              <a:ext cx="30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9" name="Picture 3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 y="3885"/>
              <a:ext cx="306"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0" name="Picture 3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2" y="3885"/>
              <a:ext cx="306"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447919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8400" y="2194560"/>
            <a:ext cx="9712960" cy="1371600"/>
          </a:xfrm>
        </p:spPr>
        <p:txBody>
          <a:bodyPr/>
          <a:lstStyle/>
          <a:p>
            <a:r>
              <a:rPr lang="en-US" sz="5400" dirty="0" smtClean="0"/>
              <a:t>ADDRESSING GRID STABILITY AND INFRASTRUCTURE CONCERNS</a:t>
            </a:r>
            <a:endParaRPr lang="en-GB" altLang="en-US" sz="5400" dirty="0"/>
          </a:p>
        </p:txBody>
      </p:sp>
    </p:spTree>
    <p:extLst>
      <p:ext uri="{BB962C8B-B14F-4D97-AF65-F5344CB8AC3E}">
        <p14:creationId xmlns:p14="http://schemas.microsoft.com/office/powerpoint/2010/main" val="24843658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F5FADE-812B-48D8-AFD6-C776D4E6584F}" type="slidenum">
              <a:rPr lang="en-US" smtClean="0"/>
              <a:pPr/>
              <a:t>19</a:t>
            </a:fld>
            <a:endParaRPr lang="en-US" dirty="0"/>
          </a:p>
        </p:txBody>
      </p:sp>
      <p:sp>
        <p:nvSpPr>
          <p:cNvPr id="5" name="Title 1"/>
          <p:cNvSpPr>
            <a:spLocks noGrp="1"/>
          </p:cNvSpPr>
          <p:nvPr>
            <p:ph type="title"/>
          </p:nvPr>
        </p:nvSpPr>
        <p:spPr>
          <a:xfrm>
            <a:off x="1354586" y="0"/>
            <a:ext cx="9997440" cy="1143000"/>
          </a:xfrm>
        </p:spPr>
        <p:txBody>
          <a:bodyPr>
            <a:normAutofit fontScale="90000"/>
          </a:bodyPr>
          <a:lstStyle/>
          <a:p>
            <a:r>
              <a:rPr lang="en-US" dirty="0" smtClean="0"/>
              <a:t>National </a:t>
            </a:r>
            <a:r>
              <a:rPr lang="en-US" dirty="0"/>
              <a:t>Energy Transition Strategy (NETS)</a:t>
            </a:r>
          </a:p>
        </p:txBody>
      </p:sp>
      <p:sp>
        <p:nvSpPr>
          <p:cNvPr id="6" name="Content Placeholder 2"/>
          <p:cNvSpPr>
            <a:spLocks noGrp="1"/>
          </p:cNvSpPr>
          <p:nvPr>
            <p:ph idx="1"/>
          </p:nvPr>
        </p:nvSpPr>
        <p:spPr>
          <a:xfrm>
            <a:off x="744986" y="1786793"/>
            <a:ext cx="10972800" cy="4602163"/>
          </a:xfrm>
        </p:spPr>
        <p:txBody>
          <a:bodyPr>
            <a:normAutofit/>
          </a:bodyPr>
          <a:lstStyle/>
          <a:p>
            <a:pPr marL="0" indent="0">
              <a:spcAft>
                <a:spcPts val="600"/>
              </a:spcAft>
              <a:buNone/>
              <a:defRPr/>
            </a:pPr>
            <a:r>
              <a:rPr lang="en-US" sz="2400" b="1" u="sng" dirty="0"/>
              <a:t>Objectives:</a:t>
            </a:r>
          </a:p>
          <a:p>
            <a:pPr marL="0" indent="0">
              <a:buNone/>
              <a:defRPr/>
            </a:pPr>
            <a:r>
              <a:rPr lang="en-US" sz="2400" b="1" dirty="0"/>
              <a:t>The </a:t>
            </a:r>
            <a:r>
              <a:rPr lang="en-US" sz="2400" b="1" dirty="0" smtClean="0"/>
              <a:t>Saint Lucia NETS </a:t>
            </a:r>
            <a:r>
              <a:rPr lang="en-US" sz="2400" b="1" dirty="0"/>
              <a:t>process seeks to identify the optimal set of generation, transmission, and distribution </a:t>
            </a:r>
            <a:r>
              <a:rPr lang="en-US" sz="2400" b="1" dirty="0" smtClean="0"/>
              <a:t>investments </a:t>
            </a:r>
            <a:r>
              <a:rPr lang="en-US" sz="2400" b="1" dirty="0"/>
              <a:t>that will:</a:t>
            </a:r>
            <a:endParaRPr lang="en-US" sz="2400" dirty="0"/>
          </a:p>
          <a:p>
            <a:pPr>
              <a:defRPr/>
            </a:pPr>
            <a:r>
              <a:rPr lang="en-US" sz="2400" dirty="0"/>
              <a:t>Improve </a:t>
            </a:r>
            <a:r>
              <a:rPr lang="en-US" sz="2400" b="1" dirty="0"/>
              <a:t>reliability</a:t>
            </a:r>
            <a:r>
              <a:rPr lang="en-US" sz="2400" dirty="0"/>
              <a:t> of the grid</a:t>
            </a:r>
          </a:p>
          <a:p>
            <a:pPr>
              <a:defRPr/>
            </a:pPr>
            <a:r>
              <a:rPr lang="en-US" sz="2400" dirty="0"/>
              <a:t>Facilitate </a:t>
            </a:r>
            <a:r>
              <a:rPr lang="en-US" sz="2400" b="1" dirty="0"/>
              <a:t>cost containment </a:t>
            </a:r>
            <a:r>
              <a:rPr lang="en-US" sz="2400" dirty="0"/>
              <a:t>in an future of volatile oil prices, benefitting the electricity consumer </a:t>
            </a:r>
          </a:p>
          <a:p>
            <a:pPr>
              <a:defRPr/>
            </a:pPr>
            <a:r>
              <a:rPr lang="en-US" sz="2400" dirty="0"/>
              <a:t>Support increased </a:t>
            </a:r>
            <a:r>
              <a:rPr lang="en-US" sz="2400" b="1" dirty="0"/>
              <a:t>energy independence, </a:t>
            </a:r>
            <a:r>
              <a:rPr lang="en-US" sz="2400" dirty="0"/>
              <a:t>including the achievement of renewable energy targets (per the National Energy Policy)</a:t>
            </a:r>
          </a:p>
          <a:p>
            <a:pPr marL="0" indent="0">
              <a:buNone/>
              <a:defRPr/>
            </a:pPr>
            <a:endParaRPr lang="en-US" b="1" dirty="0"/>
          </a:p>
        </p:txBody>
      </p:sp>
    </p:spTree>
    <p:extLst>
      <p:ext uri="{BB962C8B-B14F-4D97-AF65-F5344CB8AC3E}">
        <p14:creationId xmlns:p14="http://schemas.microsoft.com/office/powerpoint/2010/main" val="14129588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GREENHOUSE GAS ACCOUNTING &amp; REPORTING</a:t>
            </a:r>
            <a:endParaRPr lang="en-029" dirty="0"/>
          </a:p>
        </p:txBody>
      </p:sp>
      <p:sp>
        <p:nvSpPr>
          <p:cNvPr id="3" name="Content Placeholder 2"/>
          <p:cNvSpPr>
            <a:spLocks noGrp="1"/>
          </p:cNvSpPr>
          <p:nvPr>
            <p:ph idx="1"/>
          </p:nvPr>
        </p:nvSpPr>
        <p:spPr/>
        <p:txBody>
          <a:bodyPr/>
          <a:lstStyle/>
          <a:p>
            <a:r>
              <a:rPr lang="en-US" dirty="0" smtClean="0"/>
              <a:t>National Communications Process to the United nations Framework Convention on Climate Change (UNFCCC)</a:t>
            </a:r>
          </a:p>
          <a:p>
            <a:r>
              <a:rPr lang="en-US" b="1" dirty="0" smtClean="0">
                <a:solidFill>
                  <a:srgbClr val="0000FF"/>
                </a:solidFill>
              </a:rPr>
              <a:t>2000 </a:t>
            </a:r>
            <a:r>
              <a:rPr lang="en-US" dirty="0" smtClean="0"/>
              <a:t>GHG Inventory- INC</a:t>
            </a:r>
          </a:p>
          <a:p>
            <a:r>
              <a:rPr lang="en-US" b="1" dirty="0" smtClean="0">
                <a:solidFill>
                  <a:srgbClr val="0000FF"/>
                </a:solidFill>
              </a:rPr>
              <a:t>2005</a:t>
            </a:r>
            <a:r>
              <a:rPr lang="en-US" dirty="0" smtClean="0"/>
              <a:t> GHG Inventory-SNC</a:t>
            </a:r>
          </a:p>
          <a:p>
            <a:r>
              <a:rPr lang="en-US" b="1" dirty="0" smtClean="0">
                <a:solidFill>
                  <a:srgbClr val="0000FF"/>
                </a:solidFill>
              </a:rPr>
              <a:t>2010</a:t>
            </a:r>
            <a:r>
              <a:rPr lang="en-US" dirty="0" smtClean="0"/>
              <a:t> GHG Inventory-TNC</a:t>
            </a:r>
          </a:p>
          <a:p>
            <a:pPr lvl="1"/>
            <a:r>
              <a:rPr lang="en-US" sz="2000" dirty="0" smtClean="0"/>
              <a:t>NATIONAL ENERGY BALANCE DATABASE</a:t>
            </a:r>
          </a:p>
          <a:p>
            <a:pPr lvl="1"/>
            <a:r>
              <a:rPr lang="en-US" sz="2000" dirty="0" smtClean="0"/>
              <a:t>IRENA ENERGY BALANCE</a:t>
            </a:r>
          </a:p>
          <a:p>
            <a:pPr lvl="1"/>
            <a:endParaRPr lang="en-029" dirty="0"/>
          </a:p>
        </p:txBody>
      </p:sp>
      <p:grpSp>
        <p:nvGrpSpPr>
          <p:cNvPr id="4" name="Group 3"/>
          <p:cNvGrpSpPr/>
          <p:nvPr/>
        </p:nvGrpSpPr>
        <p:grpSpPr>
          <a:xfrm>
            <a:off x="801543" y="5544065"/>
            <a:ext cx="10252075" cy="1201326"/>
            <a:chOff x="496742" y="4468031"/>
            <a:chExt cx="10252075" cy="1939609"/>
          </a:xfrm>
        </p:grpSpPr>
        <p:grpSp>
          <p:nvGrpSpPr>
            <p:cNvPr id="5" name="Group 4"/>
            <p:cNvGrpSpPr/>
            <p:nvPr/>
          </p:nvGrpSpPr>
          <p:grpSpPr>
            <a:xfrm>
              <a:off x="496742" y="4468031"/>
              <a:ext cx="7692390" cy="1939609"/>
              <a:chOff x="721634" y="4369752"/>
              <a:chExt cx="7692390" cy="1939609"/>
            </a:xfrm>
          </p:grpSpPr>
          <p:pic>
            <p:nvPicPr>
              <p:cNvPr id="7" name="Picture 6" descr="Z:\PHOTO GALLERY\ENERGY\Latille-Falls-07\SDC10172.JPG"/>
              <p:cNvPicPr/>
              <p:nvPr/>
            </p:nvPicPr>
            <p:blipFill>
              <a:blip r:embed="rId2">
                <a:extLst>
                  <a:ext uri="{28A0092B-C50C-407E-A947-70E740481C1C}">
                    <a14:useLocalDpi xmlns:a14="http://schemas.microsoft.com/office/drawing/2010/main" val="0"/>
                  </a:ext>
                </a:extLst>
              </a:blip>
              <a:srcRect/>
              <a:stretch>
                <a:fillRect/>
              </a:stretch>
            </p:blipFill>
            <p:spPr bwMode="auto">
              <a:xfrm>
                <a:off x="721634" y="4389120"/>
                <a:ext cx="2560320" cy="1920240"/>
              </a:xfrm>
              <a:prstGeom prst="rect">
                <a:avLst/>
              </a:prstGeom>
              <a:noFill/>
              <a:ln>
                <a:noFill/>
              </a:ln>
            </p:spPr>
          </p:pic>
          <p:pic>
            <p:nvPicPr>
              <p:cNvPr id="8" name="Picture 7" descr="Z:\PHOTO GALLERY\ENERGY\PV Demo Site Visits\IMG_5495.JPG"/>
              <p:cNvPicPr/>
              <p:nvPr/>
            </p:nvPicPr>
            <p:blipFill rotWithShape="1">
              <a:blip r:embed="rId3">
                <a:extLst>
                  <a:ext uri="{28A0092B-C50C-407E-A947-70E740481C1C}">
                    <a14:useLocalDpi xmlns:a14="http://schemas.microsoft.com/office/drawing/2010/main" val="0"/>
                  </a:ext>
                </a:extLst>
              </a:blip>
              <a:srcRect b="19254"/>
              <a:stretch/>
            </p:blipFill>
            <p:spPr bwMode="auto">
              <a:xfrm>
                <a:off x="3281954" y="4369753"/>
                <a:ext cx="2571750" cy="1939608"/>
              </a:xfrm>
              <a:prstGeom prst="rect">
                <a:avLst/>
              </a:prstGeom>
              <a:noFill/>
              <a:ln>
                <a:noFill/>
              </a:ln>
              <a:extLst>
                <a:ext uri="{53640926-AAD7-44D8-BBD7-CCE9431645EC}">
                  <a14:shadowObscured xmlns:a14="http://schemas.microsoft.com/office/drawing/2010/main"/>
                </a:ext>
              </a:extLst>
            </p:spPr>
          </p:pic>
          <p:pic>
            <p:nvPicPr>
              <p:cNvPr id="9" name="Picture 8" descr="Z:\PHOTO GALLERY\ENERGY\Praslin Wind Turbine Commissioning\IMG_0933.JPG"/>
              <p:cNvPicPr/>
              <p:nvPr/>
            </p:nvPicPr>
            <p:blipFill>
              <a:blip r:embed="rId4">
                <a:extLst>
                  <a:ext uri="{28A0092B-C50C-407E-A947-70E740481C1C}">
                    <a14:useLocalDpi xmlns:a14="http://schemas.microsoft.com/office/drawing/2010/main" val="0"/>
                  </a:ext>
                </a:extLst>
              </a:blip>
              <a:srcRect/>
              <a:stretch>
                <a:fillRect/>
              </a:stretch>
            </p:blipFill>
            <p:spPr bwMode="auto">
              <a:xfrm>
                <a:off x="5854339" y="4369752"/>
                <a:ext cx="2559685" cy="1920240"/>
              </a:xfrm>
              <a:prstGeom prst="rect">
                <a:avLst/>
              </a:prstGeom>
              <a:noFill/>
              <a:ln>
                <a:noFill/>
              </a:ln>
            </p:spPr>
          </p:pic>
        </p:grpSp>
        <p:pic>
          <p:nvPicPr>
            <p:cNvPr id="6" name="Picture 5" descr="Z:\PHOTO GALLERY\ENERGY\Energy video-09\IMG_5902.JPG"/>
            <p:cNvPicPr/>
            <p:nvPr/>
          </p:nvPicPr>
          <p:blipFill>
            <a:blip r:embed="rId5">
              <a:extLst>
                <a:ext uri="{28A0092B-C50C-407E-A947-70E740481C1C}">
                  <a14:useLocalDpi xmlns:a14="http://schemas.microsoft.com/office/drawing/2010/main" val="0"/>
                </a:ext>
              </a:extLst>
            </a:blip>
            <a:srcRect/>
            <a:stretch>
              <a:fillRect/>
            </a:stretch>
          </p:blipFill>
          <p:spPr bwMode="auto">
            <a:xfrm>
              <a:off x="8189132" y="4468031"/>
              <a:ext cx="2559685" cy="1920240"/>
            </a:xfrm>
            <a:prstGeom prst="rect">
              <a:avLst/>
            </a:prstGeom>
            <a:noFill/>
            <a:ln>
              <a:noFill/>
            </a:ln>
          </p:spPr>
        </p:pic>
      </p:grpSp>
    </p:spTree>
    <p:extLst>
      <p:ext uri="{BB962C8B-B14F-4D97-AF65-F5344CB8AC3E}">
        <p14:creationId xmlns:p14="http://schemas.microsoft.com/office/powerpoint/2010/main" val="33076682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0938" y="0"/>
            <a:ext cx="9997440" cy="1143000"/>
          </a:xfrm>
        </p:spPr>
        <p:txBody>
          <a:bodyPr>
            <a:normAutofit fontScale="90000"/>
          </a:bodyPr>
          <a:lstStyle/>
          <a:p>
            <a:r>
              <a:rPr lang="en-US" dirty="0"/>
              <a:t>National Energy Transition Strategy (NETS)</a:t>
            </a:r>
            <a:endParaRPr lang="en-029" dirty="0"/>
          </a:p>
        </p:txBody>
      </p:sp>
      <p:sp>
        <p:nvSpPr>
          <p:cNvPr id="3" name="Content Placeholder 2"/>
          <p:cNvSpPr>
            <a:spLocks noGrp="1"/>
          </p:cNvSpPr>
          <p:nvPr>
            <p:ph idx="1"/>
          </p:nvPr>
        </p:nvSpPr>
        <p:spPr>
          <a:xfrm>
            <a:off x="1351128" y="1615312"/>
            <a:ext cx="9990162" cy="4676305"/>
          </a:xfrm>
        </p:spPr>
        <p:txBody>
          <a:bodyPr>
            <a:normAutofit/>
          </a:bodyPr>
          <a:lstStyle/>
          <a:p>
            <a:pPr marL="0" indent="0">
              <a:spcAft>
                <a:spcPts val="600"/>
              </a:spcAft>
              <a:buNone/>
              <a:defRPr/>
            </a:pPr>
            <a:r>
              <a:rPr lang="en-US" sz="2400" b="1" u="sng" dirty="0"/>
              <a:t>Anticipated </a:t>
            </a:r>
            <a:r>
              <a:rPr lang="en-US" sz="2400" b="1" u="sng" dirty="0" smtClean="0"/>
              <a:t>Outcome:</a:t>
            </a:r>
            <a:endParaRPr lang="en-US" sz="2400" u="sng" dirty="0"/>
          </a:p>
          <a:p>
            <a:pPr>
              <a:buFont typeface="Wingdings" pitchFamily="2" charset="2"/>
              <a:buChar char="q"/>
            </a:pPr>
            <a:r>
              <a:rPr lang="en-US" sz="2400" dirty="0"/>
              <a:t>A plan, including a set of scenarios detailing how to integrate the optimum mix of conventional and renewable energies into the national electricity grid, at the least cost, without compromising the stability and reliability of the electricity system.</a:t>
            </a:r>
          </a:p>
          <a:p>
            <a:pPr lvl="1">
              <a:buFont typeface="Wingdings" pitchFamily="2" charset="2"/>
              <a:buChar char="q"/>
            </a:pPr>
            <a:r>
              <a:rPr lang="en-US" sz="2400" dirty="0"/>
              <a:t>This plan will be created jointly between Government and </a:t>
            </a:r>
            <a:r>
              <a:rPr lang="en-US" sz="2400" dirty="0" smtClean="0"/>
              <a:t>LUCELEC, </a:t>
            </a:r>
            <a:r>
              <a:rPr lang="en-US" sz="2400" dirty="0"/>
              <a:t>and will be submitted to the National Utilities Regulatory Commission (NURC). </a:t>
            </a:r>
          </a:p>
          <a:p>
            <a:pPr lvl="1">
              <a:buFont typeface="Wingdings" pitchFamily="2" charset="2"/>
              <a:buChar char="q"/>
            </a:pPr>
            <a:r>
              <a:rPr lang="en-US" sz="2400" dirty="0" smtClean="0"/>
              <a:t>The </a:t>
            </a:r>
            <a:r>
              <a:rPr lang="en-US" sz="2400" dirty="0"/>
              <a:t>process will be </a:t>
            </a:r>
            <a:r>
              <a:rPr lang="en-US" sz="2400" dirty="0" smtClean="0"/>
              <a:t>participatory with </a:t>
            </a:r>
            <a:r>
              <a:rPr lang="en-US" sz="2400" dirty="0"/>
              <a:t>the Stakeholder </a:t>
            </a:r>
            <a:r>
              <a:rPr lang="en-US" sz="2400" dirty="0" smtClean="0"/>
              <a:t>Consultation </a:t>
            </a:r>
            <a:r>
              <a:rPr lang="en-US" sz="2400" dirty="0"/>
              <a:t>and </a:t>
            </a:r>
            <a:r>
              <a:rPr lang="en-US" sz="2400" dirty="0" smtClean="0"/>
              <a:t>finalizing with a Public Consultation session to present the results.</a:t>
            </a:r>
            <a:endParaRPr lang="en-US" sz="2400" dirty="0"/>
          </a:p>
          <a:p>
            <a:endParaRPr lang="en-029" dirty="0"/>
          </a:p>
        </p:txBody>
      </p:sp>
      <p:sp>
        <p:nvSpPr>
          <p:cNvPr id="4" name="Slide Number Placeholder 3"/>
          <p:cNvSpPr>
            <a:spLocks noGrp="1"/>
          </p:cNvSpPr>
          <p:nvPr>
            <p:ph type="sldNum" sz="quarter" idx="12"/>
          </p:nvPr>
        </p:nvSpPr>
        <p:spPr/>
        <p:txBody>
          <a:bodyPr/>
          <a:lstStyle/>
          <a:p>
            <a:fld id="{0EF5FADE-812B-48D8-AFD6-C776D4E6584F}" type="slidenum">
              <a:rPr lang="en-US" smtClean="0"/>
              <a:pPr/>
              <a:t>20</a:t>
            </a:fld>
            <a:endParaRPr lang="en-US" dirty="0"/>
          </a:p>
        </p:txBody>
      </p:sp>
    </p:spTree>
    <p:extLst>
      <p:ext uri="{BB962C8B-B14F-4D97-AF65-F5344CB8AC3E}">
        <p14:creationId xmlns:p14="http://schemas.microsoft.com/office/powerpoint/2010/main" val="25102652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0350" y="1517650"/>
            <a:ext cx="12318365" cy="2090420"/>
          </a:xfrm>
        </p:spPr>
        <p:txBody>
          <a:bodyPr/>
          <a:lstStyle/>
          <a:p>
            <a:pPr algn="ctr"/>
            <a:r>
              <a:rPr lang="en-GB" altLang="en-US" sz="6600" dirty="0" smtClean="0"/>
              <a:t>ENERGY EFFICIENCY</a:t>
            </a:r>
            <a:endParaRPr lang="en-GB" altLang="en-US" sz="5400" dirty="0"/>
          </a:p>
        </p:txBody>
      </p:sp>
    </p:spTree>
    <p:extLst>
      <p:ext uri="{BB962C8B-B14F-4D97-AF65-F5344CB8AC3E}">
        <p14:creationId xmlns:p14="http://schemas.microsoft.com/office/powerpoint/2010/main" val="11335107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1910080"/>
            <a:ext cx="10940415" cy="1697990"/>
          </a:xfrm>
        </p:spPr>
        <p:txBody>
          <a:bodyPr/>
          <a:lstStyle/>
          <a:p>
            <a:r>
              <a:rPr lang="en-US" sz="5400" dirty="0" smtClean="0"/>
              <a:t>ENERGY EFFICIENCY BILL</a:t>
            </a:r>
            <a:endParaRPr lang="en-GB" altLang="en-US" sz="5400" dirty="0"/>
          </a:p>
        </p:txBody>
      </p:sp>
    </p:spTree>
    <p:extLst>
      <p:ext uri="{BB962C8B-B14F-4D97-AF65-F5344CB8AC3E}">
        <p14:creationId xmlns:p14="http://schemas.microsoft.com/office/powerpoint/2010/main" val="24370143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Energy Efficiency Bill</a:t>
            </a:r>
          </a:p>
        </p:txBody>
      </p:sp>
      <p:sp>
        <p:nvSpPr>
          <p:cNvPr id="3" name="Content Placeholder 2"/>
          <p:cNvSpPr>
            <a:spLocks noGrp="1"/>
          </p:cNvSpPr>
          <p:nvPr>
            <p:ph sz="half" idx="1"/>
          </p:nvPr>
        </p:nvSpPr>
        <p:spPr/>
        <p:txBody>
          <a:bodyPr>
            <a:normAutofit/>
          </a:bodyPr>
          <a:lstStyle/>
          <a:p>
            <a:r>
              <a:rPr lang="en-US" sz="2400" dirty="0"/>
              <a:t>Drafting funded through ECERA Project</a:t>
            </a:r>
          </a:p>
          <a:p>
            <a:r>
              <a:rPr lang="en-US" sz="2400" dirty="0"/>
              <a:t>The purpose of the Energy Efficiency Act is to promote Energy Efficiency and Conservation</a:t>
            </a:r>
          </a:p>
          <a:p>
            <a:r>
              <a:rPr lang="en-US" sz="2400" dirty="0"/>
              <a:t>A public consultation was held in February, 2016</a:t>
            </a:r>
          </a:p>
          <a:p>
            <a:r>
              <a:rPr lang="en-US" sz="2400" dirty="0"/>
              <a:t>Drafting of the EE Bill and </a:t>
            </a:r>
            <a:r>
              <a:rPr lang="en-US" sz="2400" dirty="0" err="1"/>
              <a:t>Regs</a:t>
            </a:r>
            <a:r>
              <a:rPr lang="en-US" sz="2400" dirty="0"/>
              <a:t> is currently ongoing</a:t>
            </a:r>
          </a:p>
        </p:txBody>
      </p:sp>
      <p:pic>
        <p:nvPicPr>
          <p:cNvPr id="1028" name="Picture 4" descr="https://scontent-mia1-1.xx.fbcdn.net/t31.0-8/12967478_939040566213080_2616829680483386807_o.jpg"/>
          <p:cNvPicPr>
            <a:picLocks noChangeAspect="1" noChangeArrowheads="1"/>
          </p:cNvPicPr>
          <p:nvPr/>
        </p:nvPicPr>
        <p:blipFill>
          <a:blip r:embed="rId3" cstate="print"/>
          <a:srcRect/>
          <a:stretch>
            <a:fillRect/>
          </a:stretch>
        </p:blipFill>
        <p:spPr bwMode="auto">
          <a:xfrm>
            <a:off x="13889208" y="3423906"/>
            <a:ext cx="3439918" cy="2286000"/>
          </a:xfrm>
          <a:prstGeom prst="rect">
            <a:avLst/>
          </a:prstGeom>
          <a:noFill/>
        </p:spPr>
      </p:pic>
      <p:pic>
        <p:nvPicPr>
          <p:cNvPr id="4" name="Picture 4" descr="https://scontent-mia1-1.xx.fbcdn.net/t31.0-8/12967478_939040566213080_2616829680483386807_o.jpg"/>
          <p:cNvPicPr>
            <a:picLocks noGrp="1" noChangeAspect="1" noChangeArrowheads="1"/>
          </p:cNvPicPr>
          <p:nvPr>
            <p:ph sz="half" idx="2"/>
          </p:nvPr>
        </p:nvPicPr>
        <p:blipFill>
          <a:blip r:embed="rId3" cstate="print"/>
          <a:srcRect/>
          <a:stretch>
            <a:fillRect/>
          </a:stretch>
        </p:blipFill>
        <p:spPr bwMode="auto">
          <a:xfrm>
            <a:off x="6767831" y="1630046"/>
            <a:ext cx="3307715" cy="2197735"/>
          </a:xfrm>
          <a:prstGeom prst="rect">
            <a:avLst/>
          </a:prstGeom>
          <a:noFill/>
        </p:spPr>
      </p:pic>
      <p:pic>
        <p:nvPicPr>
          <p:cNvPr id="1026" name="Picture 2" descr="https://scontent-mia1-1.xx.fbcdn.net/t31.0-8/12967925_939041412879662_5185218889247122087_o.jpg"/>
          <p:cNvPicPr>
            <a:picLocks noChangeAspect="1" noChangeArrowheads="1"/>
          </p:cNvPicPr>
          <p:nvPr/>
        </p:nvPicPr>
        <p:blipFill>
          <a:blip r:embed="rId4" cstate="print"/>
          <a:srcRect/>
          <a:stretch>
            <a:fillRect/>
          </a:stretch>
        </p:blipFill>
        <p:spPr bwMode="auto">
          <a:xfrm>
            <a:off x="14061743" y="6051595"/>
            <a:ext cx="3138986" cy="2288374"/>
          </a:xfrm>
          <a:prstGeom prst="rect">
            <a:avLst/>
          </a:prstGeom>
          <a:noFill/>
        </p:spPr>
      </p:pic>
      <p:pic>
        <p:nvPicPr>
          <p:cNvPr id="5" name="Picture 2" descr="https://scontent-mia1-1.xx.fbcdn.net/t31.0-8/12967925_939041412879662_5185218889247122087_o.jpg"/>
          <p:cNvPicPr>
            <a:picLocks noChangeAspect="1" noChangeArrowheads="1"/>
          </p:cNvPicPr>
          <p:nvPr/>
        </p:nvPicPr>
        <p:blipFill>
          <a:blip r:embed="rId4" cstate="print"/>
          <a:srcRect/>
          <a:stretch>
            <a:fillRect/>
          </a:stretch>
        </p:blipFill>
        <p:spPr bwMode="auto">
          <a:xfrm>
            <a:off x="14188743" y="6178595"/>
            <a:ext cx="3138986" cy="2288374"/>
          </a:xfrm>
          <a:prstGeom prst="rect">
            <a:avLst/>
          </a:prstGeom>
          <a:noFill/>
        </p:spPr>
      </p:pic>
      <p:pic>
        <p:nvPicPr>
          <p:cNvPr id="6" name="Picture 2" descr="https://scontent-mia1-1.xx.fbcdn.net/t31.0-8/12967925_939041412879662_5185218889247122087_o.jpg"/>
          <p:cNvPicPr>
            <a:picLocks noChangeAspect="1" noChangeArrowheads="1"/>
          </p:cNvPicPr>
          <p:nvPr/>
        </p:nvPicPr>
        <p:blipFill>
          <a:blip r:embed="rId4" cstate="print"/>
          <a:srcRect/>
          <a:stretch>
            <a:fillRect/>
          </a:stretch>
        </p:blipFill>
        <p:spPr bwMode="auto">
          <a:xfrm>
            <a:off x="14679437" y="7211654"/>
            <a:ext cx="1753649" cy="1278440"/>
          </a:xfrm>
          <a:prstGeom prst="rect">
            <a:avLst/>
          </a:prstGeom>
          <a:noFill/>
        </p:spPr>
      </p:pic>
      <p:pic>
        <p:nvPicPr>
          <p:cNvPr id="7" name="Picture 2" descr="https://scontent-mia1-1.xx.fbcdn.net/t31.0-8/12967925_939041412879662_5185218889247122087_o.jpg"/>
          <p:cNvPicPr>
            <a:picLocks noChangeAspect="1" noChangeArrowheads="1"/>
          </p:cNvPicPr>
          <p:nvPr/>
        </p:nvPicPr>
        <p:blipFill>
          <a:blip r:embed="rId4" cstate="print"/>
          <a:srcRect/>
          <a:stretch>
            <a:fillRect/>
          </a:stretch>
        </p:blipFill>
        <p:spPr bwMode="auto">
          <a:xfrm>
            <a:off x="14806437" y="7338654"/>
            <a:ext cx="1753649" cy="1278440"/>
          </a:xfrm>
          <a:prstGeom prst="rect">
            <a:avLst/>
          </a:prstGeom>
          <a:noFill/>
        </p:spPr>
      </p:pic>
    </p:spTree>
    <p:extLst>
      <p:ext uri="{BB962C8B-B14F-4D97-AF65-F5344CB8AC3E}">
        <p14:creationId xmlns:p14="http://schemas.microsoft.com/office/powerpoint/2010/main" val="14968008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7439" y="1517650"/>
            <a:ext cx="9977121" cy="2048510"/>
          </a:xfrm>
        </p:spPr>
        <p:txBody>
          <a:bodyPr/>
          <a:lstStyle/>
          <a:p>
            <a:r>
              <a:rPr lang="en-US" sz="5400" dirty="0" smtClean="0"/>
              <a:t>ENERGY EFFICIENCY PROJECTS</a:t>
            </a:r>
            <a:endParaRPr lang="en-GB" altLang="en-US" sz="5400" dirty="0"/>
          </a:p>
        </p:txBody>
      </p:sp>
    </p:spTree>
    <p:extLst>
      <p:ext uri="{BB962C8B-B14F-4D97-AF65-F5344CB8AC3E}">
        <p14:creationId xmlns:p14="http://schemas.microsoft.com/office/powerpoint/2010/main" val="40512199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Oriented </a:t>
            </a:r>
            <a:r>
              <a:rPr lang="en-US" dirty="0" err="1" smtClean="0"/>
              <a:t>Nama</a:t>
            </a:r>
            <a:r>
              <a:rPr lang="en-US" dirty="0" smtClean="0"/>
              <a:t> – Energy Efficiency</a:t>
            </a:r>
            <a:endParaRPr lang="en-US" dirty="0"/>
          </a:p>
        </p:txBody>
      </p:sp>
      <p:sp>
        <p:nvSpPr>
          <p:cNvPr id="3" name="Content Placeholder 2"/>
          <p:cNvSpPr>
            <a:spLocks noGrp="1"/>
          </p:cNvSpPr>
          <p:nvPr>
            <p:ph idx="1"/>
          </p:nvPr>
        </p:nvSpPr>
        <p:spPr/>
        <p:txBody>
          <a:bodyPr>
            <a:normAutofit fontScale="92500" lnSpcReduction="10000"/>
          </a:bodyPr>
          <a:lstStyle/>
          <a:p>
            <a:r>
              <a:rPr lang="en-US" sz="2800" dirty="0" smtClean="0"/>
              <a:t>Promotion and Implementation of Lighting Retrofits</a:t>
            </a:r>
          </a:p>
          <a:p>
            <a:pPr lvl="1"/>
            <a:r>
              <a:rPr lang="en-US" sz="2400" dirty="0" smtClean="0"/>
              <a:t>Lighting retrofits completed at NEMO, Post Office and High Court.</a:t>
            </a:r>
          </a:p>
          <a:p>
            <a:pPr lvl="1"/>
            <a:r>
              <a:rPr lang="en-US" sz="2800" dirty="0" smtClean="0"/>
              <a:t>Reduction in consumption by at least 15% in each building.</a:t>
            </a:r>
          </a:p>
          <a:p>
            <a:pPr marL="0" indent="0">
              <a:buNone/>
            </a:pPr>
            <a:endParaRPr lang="en-US" sz="2800" dirty="0" smtClean="0"/>
          </a:p>
          <a:p>
            <a:pPr marL="457200" indent="-457200"/>
            <a:r>
              <a:rPr lang="en-US" sz="2800" dirty="0" smtClean="0"/>
              <a:t>Promotion of EE in the public and private sector</a:t>
            </a:r>
          </a:p>
          <a:p>
            <a:pPr marL="857250" lvl="1" indent="-457200"/>
            <a:r>
              <a:rPr lang="en-US" sz="2400" dirty="0" smtClean="0">
                <a:sym typeface="+mn-ea"/>
              </a:rPr>
              <a:t>Public Awareness Campaigns on Energy Efficiency </a:t>
            </a:r>
          </a:p>
          <a:p>
            <a:pPr marL="0" indent="0">
              <a:buNone/>
            </a:pPr>
            <a:endParaRPr lang="en-GB" altLang="en-US" sz="2800" dirty="0" smtClean="0"/>
          </a:p>
          <a:p>
            <a:pPr marL="457200" indent="-457200">
              <a:buFont typeface="Arial" charset="0"/>
              <a:buChar char="•"/>
            </a:pPr>
            <a:r>
              <a:rPr lang="en-US" sz="2800" dirty="0" smtClean="0"/>
              <a:t>Programs to promote the establishment of Energy Management System and Energy Manager</a:t>
            </a:r>
            <a:r>
              <a:rPr lang="en-GB" altLang="en-US" sz="2800" dirty="0" smtClean="0"/>
              <a:t>s</a:t>
            </a:r>
          </a:p>
          <a:p>
            <a:pPr marL="400050" lvl="1" indent="0">
              <a:buNone/>
            </a:pPr>
            <a:r>
              <a:rPr lang="en-GB" sz="2000" dirty="0" smtClean="0"/>
              <a:t>-  </a:t>
            </a:r>
            <a:r>
              <a:rPr lang="en-US" sz="2000" dirty="0" smtClean="0"/>
              <a:t>Training of Energy Managers</a:t>
            </a:r>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34682457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Oriented </a:t>
            </a:r>
            <a:r>
              <a:rPr lang="en-US" dirty="0" smtClean="0"/>
              <a:t>NAMA </a:t>
            </a:r>
            <a:r>
              <a:rPr lang="en-US" dirty="0"/>
              <a:t>– Energy Efficiency</a:t>
            </a:r>
          </a:p>
        </p:txBody>
      </p:sp>
      <p:sp>
        <p:nvSpPr>
          <p:cNvPr id="3" name="Content Placeholder 2"/>
          <p:cNvSpPr>
            <a:spLocks noGrp="1"/>
          </p:cNvSpPr>
          <p:nvPr>
            <p:ph idx="1"/>
          </p:nvPr>
        </p:nvSpPr>
        <p:spPr>
          <a:xfrm>
            <a:off x="1069848" y="2296160"/>
            <a:ext cx="10058400" cy="3876040"/>
          </a:xfrm>
        </p:spPr>
        <p:txBody>
          <a:bodyPr/>
          <a:lstStyle/>
          <a:p>
            <a:r>
              <a:rPr lang="en-US" sz="2800" dirty="0" smtClean="0"/>
              <a:t> Energy Audits in </a:t>
            </a:r>
            <a:r>
              <a:rPr lang="en-GB" altLang="en-US" sz="2800" dirty="0" smtClean="0"/>
              <a:t>Public </a:t>
            </a:r>
            <a:r>
              <a:rPr lang="en-US" sz="2800" dirty="0" smtClean="0"/>
              <a:t>Building</a:t>
            </a:r>
          </a:p>
          <a:p>
            <a:pPr marL="0" indent="0">
              <a:buNone/>
            </a:pPr>
            <a:endParaRPr lang="en-US" sz="2800" dirty="0" smtClean="0"/>
          </a:p>
          <a:p>
            <a:r>
              <a:rPr lang="en-US" sz="2800" dirty="0" smtClean="0"/>
              <a:t>Training of Auditors in different software programs</a:t>
            </a:r>
          </a:p>
          <a:p>
            <a:pPr marL="0" indent="0">
              <a:buNone/>
            </a:pPr>
            <a:endParaRPr lang="en-US" sz="2800" dirty="0" smtClean="0"/>
          </a:p>
          <a:p>
            <a:r>
              <a:rPr lang="en-US" sz="2800" dirty="0" smtClean="0"/>
              <a:t>Promotion of ESCO system to assist with Energy Efficiency </a:t>
            </a:r>
            <a:r>
              <a:rPr lang="en-US" dirty="0" smtClean="0"/>
              <a:t>Retrofits</a:t>
            </a:r>
            <a:endParaRPr lang="en-US" dirty="0"/>
          </a:p>
        </p:txBody>
      </p:sp>
    </p:spTree>
    <p:extLst>
      <p:ext uri="{BB962C8B-B14F-4D97-AF65-F5344CB8AC3E}">
        <p14:creationId xmlns:p14="http://schemas.microsoft.com/office/powerpoint/2010/main" val="267894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8560" y="1910080"/>
            <a:ext cx="10879455" cy="1697990"/>
          </a:xfrm>
        </p:spPr>
        <p:txBody>
          <a:bodyPr/>
          <a:lstStyle/>
          <a:p>
            <a:r>
              <a:rPr lang="en-US" sz="5400" dirty="0" smtClean="0"/>
              <a:t>TRANSPORT SECTOR</a:t>
            </a:r>
            <a:endParaRPr lang="en-GB" altLang="en-US" sz="5400" dirty="0"/>
          </a:p>
        </p:txBody>
      </p:sp>
    </p:spTree>
    <p:extLst>
      <p:ext uri="{BB962C8B-B14F-4D97-AF65-F5344CB8AC3E}">
        <p14:creationId xmlns:p14="http://schemas.microsoft.com/office/powerpoint/2010/main" val="41736013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9440" y="1859280"/>
            <a:ext cx="10188575" cy="1748790"/>
          </a:xfrm>
        </p:spPr>
        <p:txBody>
          <a:bodyPr/>
          <a:lstStyle/>
          <a:p>
            <a:r>
              <a:rPr lang="en-US" sz="5400" dirty="0" smtClean="0"/>
              <a:t>INCENTIVES</a:t>
            </a:r>
            <a:endParaRPr lang="en-GB" altLang="en-US" sz="5400" dirty="0"/>
          </a:p>
        </p:txBody>
      </p:sp>
    </p:spTree>
    <p:extLst>
      <p:ext uri="{BB962C8B-B14F-4D97-AF65-F5344CB8AC3E}">
        <p14:creationId xmlns:p14="http://schemas.microsoft.com/office/powerpoint/2010/main" val="7126292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INCENTIVES</a:t>
            </a:r>
          </a:p>
        </p:txBody>
      </p:sp>
      <p:sp>
        <p:nvSpPr>
          <p:cNvPr id="3" name="Content Placeholder 2"/>
          <p:cNvSpPr>
            <a:spLocks noGrp="1"/>
          </p:cNvSpPr>
          <p:nvPr>
            <p:ph idx="1"/>
          </p:nvPr>
        </p:nvSpPr>
        <p:spPr>
          <a:xfrm>
            <a:off x="838200" y="2305318"/>
            <a:ext cx="10325669" cy="765428"/>
          </a:xfrm>
        </p:spPr>
        <p:txBody>
          <a:bodyPr>
            <a:normAutofit/>
          </a:bodyPr>
          <a:lstStyle/>
          <a:p>
            <a:pPr>
              <a:defRPr/>
            </a:pPr>
            <a:r>
              <a:rPr lang="en-GB" altLang="en-US" sz="2800" dirty="0" smtClean="0"/>
              <a:t>Reduction </a:t>
            </a:r>
            <a:r>
              <a:rPr lang="en-GB" altLang="en-US" sz="2800" dirty="0"/>
              <a:t>in Import Duties for Electric and Hybrid Vehicles</a:t>
            </a:r>
          </a:p>
          <a:p>
            <a:pPr marL="0" indent="0">
              <a:buNone/>
            </a:pPr>
            <a:endParaRPr lang="en-US" sz="2800" dirty="0"/>
          </a:p>
        </p:txBody>
      </p:sp>
      <p:pic>
        <p:nvPicPr>
          <p:cNvPr id="2050" name="Picture 2" descr="http://www.rcnky.com/sites/default/files/field/image/electircc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484" y="3070746"/>
            <a:ext cx="57531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8457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 OF GHG FINDINGS</a:t>
            </a:r>
            <a:endParaRPr lang="en-029" dirty="0"/>
          </a:p>
        </p:txBody>
      </p:sp>
      <p:pic>
        <p:nvPicPr>
          <p:cNvPr id="5" name="Picture 4"/>
          <p:cNvPicPr>
            <a:picLocks noChangeAspect="1"/>
          </p:cNvPicPr>
          <p:nvPr/>
        </p:nvPicPr>
        <p:blipFill>
          <a:blip r:embed="rId2"/>
          <a:stretch>
            <a:fillRect/>
          </a:stretch>
        </p:blipFill>
        <p:spPr>
          <a:xfrm>
            <a:off x="1091815" y="2036154"/>
            <a:ext cx="6940077" cy="4725118"/>
          </a:xfrm>
          <a:prstGeom prst="rect">
            <a:avLst/>
          </a:prstGeom>
          <a:ln cmpd="dbl">
            <a:solidFill>
              <a:srgbClr val="0000FF"/>
            </a:solidFill>
          </a:ln>
        </p:spPr>
      </p:pic>
      <p:sp>
        <p:nvSpPr>
          <p:cNvPr id="6" name="Text Placeholder 6"/>
          <p:cNvSpPr txBox="1">
            <a:spLocks/>
          </p:cNvSpPr>
          <p:nvPr/>
        </p:nvSpPr>
        <p:spPr>
          <a:xfrm>
            <a:off x="8324482" y="2509952"/>
            <a:ext cx="3455626" cy="3432319"/>
          </a:xfrm>
          <a:prstGeom prst="rect">
            <a:avLst/>
          </a:prstGeom>
          <a:solidFill>
            <a:srgbClr val="92D050"/>
          </a:solidFill>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216000" lvl="1" indent="-180000">
              <a:spcAft>
                <a:spcPts val="1200"/>
              </a:spcAft>
              <a:buFont typeface="Arial" pitchFamily="34" charset="0"/>
              <a:buChar char="•"/>
              <a:defRPr/>
            </a:pPr>
            <a:r>
              <a:rPr lang="en-CA" sz="2000" b="1" smtClean="0">
                <a:latin typeface="Calibri" pitchFamily="34" charset="0"/>
                <a:cs typeface="Calibri" pitchFamily="34" charset="0"/>
              </a:rPr>
              <a:t>Tier 2 Estimates for Methane Generation from Solid Waste Disposal (-57%)</a:t>
            </a:r>
          </a:p>
          <a:p>
            <a:pPr marL="216000" lvl="1" indent="-180000">
              <a:spcAft>
                <a:spcPts val="1200"/>
              </a:spcAft>
              <a:buFont typeface="Arial" pitchFamily="34" charset="0"/>
              <a:buChar char="•"/>
              <a:defRPr/>
            </a:pPr>
            <a:endParaRPr lang="en-CA" sz="2000" b="1" smtClean="0">
              <a:latin typeface="Calibri" pitchFamily="34" charset="0"/>
              <a:cs typeface="Calibri" pitchFamily="34" charset="0"/>
            </a:endParaRPr>
          </a:p>
          <a:p>
            <a:pPr marL="216000" lvl="1" indent="-180000">
              <a:spcAft>
                <a:spcPts val="1200"/>
              </a:spcAft>
              <a:buFont typeface="Arial" pitchFamily="34" charset="0"/>
              <a:buChar char="•"/>
              <a:defRPr/>
            </a:pPr>
            <a:r>
              <a:rPr lang="en-CA" sz="2000" b="1" smtClean="0">
                <a:latin typeface="Calibri" pitchFamily="34" charset="0"/>
                <a:cs typeface="Calibri" pitchFamily="34" charset="0"/>
              </a:rPr>
              <a:t>HFCs Consumption (+770%).  Previous inventory didn’t estimate bulk emissions only product</a:t>
            </a:r>
          </a:p>
          <a:p>
            <a:endParaRPr lang="en-029" dirty="0"/>
          </a:p>
        </p:txBody>
      </p:sp>
    </p:spTree>
    <p:extLst>
      <p:ext uri="{BB962C8B-B14F-4D97-AF65-F5344CB8AC3E}">
        <p14:creationId xmlns:p14="http://schemas.microsoft.com/office/powerpoint/2010/main" val="18713037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DEVELOPMENT STRATEGIES</a:t>
            </a:r>
            <a:endParaRPr lang="en-US" dirty="0"/>
          </a:p>
        </p:txBody>
      </p:sp>
      <p:sp>
        <p:nvSpPr>
          <p:cNvPr id="3" name="Content Placeholder 2"/>
          <p:cNvSpPr>
            <a:spLocks noGrp="1"/>
          </p:cNvSpPr>
          <p:nvPr>
            <p:ph idx="1"/>
          </p:nvPr>
        </p:nvSpPr>
        <p:spPr/>
        <p:txBody>
          <a:bodyPr>
            <a:normAutofit/>
          </a:bodyPr>
          <a:lstStyle/>
          <a:p>
            <a:r>
              <a:rPr lang="en-US" sz="2800" dirty="0" smtClean="0"/>
              <a:t>PLANS</a:t>
            </a:r>
          </a:p>
          <a:p>
            <a:r>
              <a:rPr lang="en-US" sz="2800" dirty="0" smtClean="0"/>
              <a:t>Transitioning of Government Fleet to Hybrid and Electric Vehicles</a:t>
            </a:r>
          </a:p>
          <a:p>
            <a:endParaRPr lang="en-US" sz="2800" dirty="0"/>
          </a:p>
          <a:p>
            <a:r>
              <a:rPr lang="en-US" sz="2800" dirty="0" smtClean="0"/>
              <a:t>Establishment of Solar Car Ports with Charging Stations</a:t>
            </a:r>
            <a:endParaRPr lang="en-US" sz="2800" dirty="0"/>
          </a:p>
        </p:txBody>
      </p:sp>
    </p:spTree>
    <p:extLst>
      <p:ext uri="{BB962C8B-B14F-4D97-AF65-F5344CB8AC3E}">
        <p14:creationId xmlns:p14="http://schemas.microsoft.com/office/powerpoint/2010/main" val="14410272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8080" y="1517650"/>
            <a:ext cx="10909935" cy="3298190"/>
          </a:xfrm>
        </p:spPr>
        <p:txBody>
          <a:bodyPr/>
          <a:lstStyle/>
          <a:p>
            <a:pPr algn="ctr"/>
            <a:r>
              <a:rPr lang="en-GB" altLang="en-US" sz="6600" dirty="0" smtClean="0"/>
              <a:t>RENEWABLE ENERGY</a:t>
            </a:r>
            <a:br>
              <a:rPr lang="en-GB" altLang="en-US" sz="6600" dirty="0" smtClean="0"/>
            </a:br>
            <a:r>
              <a:rPr lang="en-GB" altLang="en-US" sz="6600" dirty="0" smtClean="0"/>
              <a:t>REACHING 21MW by 2020</a:t>
            </a:r>
            <a:endParaRPr lang="en-GB" altLang="en-US" sz="5400" dirty="0"/>
          </a:p>
        </p:txBody>
      </p:sp>
    </p:spTree>
    <p:extLst>
      <p:ext uri="{BB962C8B-B14F-4D97-AF65-F5344CB8AC3E}">
        <p14:creationId xmlns:p14="http://schemas.microsoft.com/office/powerpoint/2010/main" val="36165076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8560" y="1727200"/>
            <a:ext cx="10879455" cy="1880870"/>
          </a:xfrm>
        </p:spPr>
        <p:txBody>
          <a:bodyPr/>
          <a:lstStyle/>
          <a:p>
            <a:r>
              <a:rPr lang="en-US" sz="5400" dirty="0" smtClean="0"/>
              <a:t>INCENTIVES</a:t>
            </a:r>
            <a:endParaRPr lang="en-GB" altLang="en-US" sz="5400" dirty="0"/>
          </a:p>
        </p:txBody>
      </p:sp>
    </p:spTree>
    <p:extLst>
      <p:ext uri="{BB962C8B-B14F-4D97-AF65-F5344CB8AC3E}">
        <p14:creationId xmlns:p14="http://schemas.microsoft.com/office/powerpoint/2010/main" val="2347419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INCENTIVES</a:t>
            </a:r>
          </a:p>
        </p:txBody>
      </p:sp>
      <p:sp>
        <p:nvSpPr>
          <p:cNvPr id="3" name="Content Placeholder 2"/>
          <p:cNvSpPr>
            <a:spLocks noGrp="1"/>
          </p:cNvSpPr>
          <p:nvPr>
            <p:ph idx="1"/>
          </p:nvPr>
        </p:nvSpPr>
        <p:spPr>
          <a:xfrm>
            <a:off x="838200" y="2305318"/>
            <a:ext cx="10515600" cy="4552682"/>
          </a:xfrm>
        </p:spPr>
        <p:txBody>
          <a:bodyPr>
            <a:normAutofit/>
          </a:bodyPr>
          <a:lstStyle/>
          <a:p>
            <a:pPr>
              <a:defRPr/>
            </a:pPr>
            <a:r>
              <a:rPr lang="en-GB" altLang="en-US" sz="3200" dirty="0"/>
              <a:t>Import</a:t>
            </a:r>
            <a:r>
              <a:rPr lang="en-US" sz="3200" dirty="0"/>
              <a:t> Duty waivers on Renewable Energy and Energy Efficient </a:t>
            </a:r>
            <a:r>
              <a:rPr lang="en-US" sz="3200" dirty="0" smtClean="0"/>
              <a:t>Equipment</a:t>
            </a:r>
          </a:p>
          <a:p>
            <a:pPr marL="0" indent="0">
              <a:buNone/>
              <a:defRPr/>
            </a:pPr>
            <a:endParaRPr lang="en-US" sz="2800" dirty="0"/>
          </a:p>
          <a:p>
            <a:pPr marL="0" indent="0">
              <a:buNone/>
            </a:pPr>
            <a:endParaRPr lang="en-US" sz="2800" dirty="0"/>
          </a:p>
        </p:txBody>
      </p:sp>
    </p:spTree>
    <p:extLst>
      <p:ext uri="{BB962C8B-B14F-4D97-AF65-F5344CB8AC3E}">
        <p14:creationId xmlns:p14="http://schemas.microsoft.com/office/powerpoint/2010/main" val="34793536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9440" y="1920240"/>
            <a:ext cx="11458575" cy="1687830"/>
          </a:xfrm>
        </p:spPr>
        <p:txBody>
          <a:bodyPr/>
          <a:lstStyle/>
          <a:p>
            <a:pPr algn="ctr"/>
            <a:r>
              <a:rPr lang="en-GB" altLang="en-US" sz="6600" dirty="0" smtClean="0"/>
              <a:t>GEOTHERMAL RESOURCE DEVELOPMENT</a:t>
            </a:r>
            <a:endParaRPr lang="en-GB" altLang="en-US" sz="5400" dirty="0"/>
          </a:p>
        </p:txBody>
      </p:sp>
    </p:spTree>
    <p:extLst>
      <p:ext uri="{BB962C8B-B14F-4D97-AF65-F5344CB8AC3E}">
        <p14:creationId xmlns:p14="http://schemas.microsoft.com/office/powerpoint/2010/main" val="12065805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0135" y="181971"/>
            <a:ext cx="10861866" cy="914400"/>
          </a:xfrm>
          <a:prstGeom prst="rect">
            <a:avLst/>
          </a:prstGeom>
        </p:spPr>
        <p:txBody>
          <a:bodyPr>
            <a:normAutofit fontScale="90000"/>
          </a:bodyPr>
          <a:lstStyle/>
          <a:p>
            <a:r>
              <a:rPr lang="en-US" dirty="0" smtClean="0"/>
              <a:t>Geothermal Development ROADMAP</a:t>
            </a:r>
            <a:endParaRPr lang="en-US" dirty="0"/>
          </a:p>
        </p:txBody>
      </p:sp>
      <p:cxnSp>
        <p:nvCxnSpPr>
          <p:cNvPr id="5" name="Straight Arrow Connector 4"/>
          <p:cNvCxnSpPr/>
          <p:nvPr/>
        </p:nvCxnSpPr>
        <p:spPr>
          <a:xfrm flipV="1">
            <a:off x="217178" y="5862026"/>
            <a:ext cx="11067545" cy="7910"/>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31"/>
          <p:cNvSpPr txBox="1">
            <a:spLocks noChangeArrowheads="1"/>
          </p:cNvSpPr>
          <p:nvPr/>
        </p:nvSpPr>
        <p:spPr bwMode="auto">
          <a:xfrm>
            <a:off x="10750970" y="5894646"/>
            <a:ext cx="6519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200" dirty="0"/>
              <a:t>time</a:t>
            </a:r>
          </a:p>
        </p:txBody>
      </p:sp>
      <p:sp>
        <p:nvSpPr>
          <p:cNvPr id="7" name="TextBox 49"/>
          <p:cNvSpPr txBox="1">
            <a:spLocks noChangeArrowheads="1"/>
          </p:cNvSpPr>
          <p:nvPr/>
        </p:nvSpPr>
        <p:spPr bwMode="auto">
          <a:xfrm>
            <a:off x="1116257" y="2238808"/>
            <a:ext cx="6074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dirty="0">
                <a:solidFill>
                  <a:schemeClr val="tx2"/>
                </a:solidFill>
              </a:rPr>
              <a:t>I</a:t>
            </a:r>
          </a:p>
        </p:txBody>
      </p:sp>
      <p:sp>
        <p:nvSpPr>
          <p:cNvPr id="8" name="TextBox 53"/>
          <p:cNvSpPr txBox="1">
            <a:spLocks noChangeArrowheads="1"/>
          </p:cNvSpPr>
          <p:nvPr/>
        </p:nvSpPr>
        <p:spPr bwMode="auto">
          <a:xfrm>
            <a:off x="515123" y="5118862"/>
            <a:ext cx="1970616"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smtClean="0">
                <a:latin typeface="Arial Narrow" pitchFamily="34" charset="0"/>
              </a:rPr>
              <a:t>Surface Reconnaissance</a:t>
            </a:r>
          </a:p>
          <a:p>
            <a:pPr algn="ctr" eaLnBrk="1" hangingPunct="1"/>
            <a:r>
              <a:rPr lang="en-US" sz="1100" i="1" dirty="0" smtClean="0">
                <a:solidFill>
                  <a:srgbClr val="FF0000"/>
                </a:solidFill>
              </a:rPr>
              <a:t>($1-2 mil)</a:t>
            </a:r>
          </a:p>
          <a:p>
            <a:pPr algn="ctr" eaLnBrk="1" hangingPunct="1"/>
            <a:endParaRPr lang="en-US" sz="1200" dirty="0"/>
          </a:p>
        </p:txBody>
      </p:sp>
      <p:sp>
        <p:nvSpPr>
          <p:cNvPr id="9" name="TextBox 49"/>
          <p:cNvSpPr txBox="1">
            <a:spLocks noChangeArrowheads="1"/>
          </p:cNvSpPr>
          <p:nvPr/>
        </p:nvSpPr>
        <p:spPr bwMode="auto">
          <a:xfrm>
            <a:off x="3086873" y="2216489"/>
            <a:ext cx="6074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dirty="0" smtClean="0">
                <a:solidFill>
                  <a:schemeClr val="tx2"/>
                </a:solidFill>
              </a:rPr>
              <a:t>II</a:t>
            </a:r>
            <a:endParaRPr lang="en-US" sz="2000" b="1" dirty="0">
              <a:solidFill>
                <a:schemeClr val="tx2"/>
              </a:solidFill>
            </a:endParaRPr>
          </a:p>
        </p:txBody>
      </p:sp>
      <p:sp>
        <p:nvSpPr>
          <p:cNvPr id="10" name="TextBox 53"/>
          <p:cNvSpPr txBox="1">
            <a:spLocks noChangeArrowheads="1"/>
          </p:cNvSpPr>
          <p:nvPr/>
        </p:nvSpPr>
        <p:spPr bwMode="auto">
          <a:xfrm>
            <a:off x="2485739" y="5096543"/>
            <a:ext cx="1970616"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smtClean="0">
                <a:latin typeface="Arial Narrow" pitchFamily="34" charset="0"/>
              </a:rPr>
              <a:t>Exploration </a:t>
            </a:r>
          </a:p>
          <a:p>
            <a:pPr algn="ctr" eaLnBrk="1" hangingPunct="1"/>
            <a:r>
              <a:rPr lang="en-US" sz="1200" dirty="0" smtClean="0">
                <a:latin typeface="Arial Narrow" pitchFamily="34" charset="0"/>
              </a:rPr>
              <a:t>Drilling</a:t>
            </a:r>
          </a:p>
          <a:p>
            <a:pPr algn="ctr" eaLnBrk="1" hangingPunct="1"/>
            <a:r>
              <a:rPr lang="en-US" sz="1100" i="1" dirty="0" smtClean="0">
                <a:solidFill>
                  <a:srgbClr val="FF0000"/>
                </a:solidFill>
              </a:rPr>
              <a:t>($10-30 mil)</a:t>
            </a:r>
          </a:p>
          <a:p>
            <a:pPr algn="ctr" eaLnBrk="1" hangingPunct="1"/>
            <a:endParaRPr lang="en-US" sz="1200" dirty="0" smtClean="0"/>
          </a:p>
          <a:p>
            <a:pPr algn="ctr" eaLnBrk="1" hangingPunct="1"/>
            <a:endParaRPr lang="en-US" sz="1200" dirty="0"/>
          </a:p>
        </p:txBody>
      </p:sp>
      <p:sp>
        <p:nvSpPr>
          <p:cNvPr id="11" name="TextBox 49"/>
          <p:cNvSpPr txBox="1">
            <a:spLocks noChangeArrowheads="1"/>
          </p:cNvSpPr>
          <p:nvPr/>
        </p:nvSpPr>
        <p:spPr bwMode="auto">
          <a:xfrm>
            <a:off x="5322073" y="2216489"/>
            <a:ext cx="6074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dirty="0" smtClean="0">
                <a:solidFill>
                  <a:schemeClr val="tx2"/>
                </a:solidFill>
              </a:rPr>
              <a:t>III</a:t>
            </a:r>
            <a:endParaRPr lang="en-US" sz="2000" b="1" dirty="0">
              <a:solidFill>
                <a:schemeClr val="tx2"/>
              </a:solidFill>
            </a:endParaRPr>
          </a:p>
        </p:txBody>
      </p:sp>
      <p:sp>
        <p:nvSpPr>
          <p:cNvPr id="12" name="TextBox 53"/>
          <p:cNvSpPr txBox="1">
            <a:spLocks noChangeArrowheads="1"/>
          </p:cNvSpPr>
          <p:nvPr/>
        </p:nvSpPr>
        <p:spPr bwMode="auto">
          <a:xfrm>
            <a:off x="4720939" y="5096543"/>
            <a:ext cx="1970616"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smtClean="0">
                <a:latin typeface="Arial Narrow" pitchFamily="34" charset="0"/>
              </a:rPr>
              <a:t>Production </a:t>
            </a:r>
          </a:p>
          <a:p>
            <a:pPr algn="ctr" eaLnBrk="1" hangingPunct="1"/>
            <a:r>
              <a:rPr lang="en-US" sz="1200" dirty="0" smtClean="0">
                <a:latin typeface="Arial Narrow" pitchFamily="34" charset="0"/>
              </a:rPr>
              <a:t>Drilling</a:t>
            </a:r>
          </a:p>
          <a:p>
            <a:pPr algn="ctr" eaLnBrk="1" hangingPunct="1"/>
            <a:r>
              <a:rPr lang="en-US" sz="1100" i="1" dirty="0" smtClean="0">
                <a:solidFill>
                  <a:srgbClr val="FF0000"/>
                </a:solidFill>
              </a:rPr>
              <a:t>(~$25-40 mil)</a:t>
            </a:r>
          </a:p>
          <a:p>
            <a:pPr algn="ctr" eaLnBrk="1" hangingPunct="1"/>
            <a:endParaRPr lang="en-US" sz="1200" dirty="0" smtClean="0"/>
          </a:p>
          <a:p>
            <a:pPr algn="ctr" eaLnBrk="1" hangingPunct="1"/>
            <a:endParaRPr lang="en-US" sz="1200" dirty="0"/>
          </a:p>
        </p:txBody>
      </p:sp>
      <p:sp>
        <p:nvSpPr>
          <p:cNvPr id="13" name="TextBox 49"/>
          <p:cNvSpPr txBox="1">
            <a:spLocks noChangeArrowheads="1"/>
          </p:cNvSpPr>
          <p:nvPr/>
        </p:nvSpPr>
        <p:spPr bwMode="auto">
          <a:xfrm>
            <a:off x="7631538" y="2216489"/>
            <a:ext cx="6074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dirty="0" smtClean="0">
                <a:solidFill>
                  <a:schemeClr val="tx2"/>
                </a:solidFill>
              </a:rPr>
              <a:t>IV</a:t>
            </a:r>
            <a:endParaRPr lang="en-US" sz="2000" b="1" dirty="0">
              <a:solidFill>
                <a:schemeClr val="tx2"/>
              </a:solidFill>
            </a:endParaRPr>
          </a:p>
        </p:txBody>
      </p:sp>
      <p:sp>
        <p:nvSpPr>
          <p:cNvPr id="14" name="TextBox 53"/>
          <p:cNvSpPr txBox="1">
            <a:spLocks noChangeArrowheads="1"/>
          </p:cNvSpPr>
          <p:nvPr/>
        </p:nvSpPr>
        <p:spPr bwMode="auto">
          <a:xfrm>
            <a:off x="7057739" y="5096543"/>
            <a:ext cx="1970616"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smtClean="0">
                <a:latin typeface="Arial Narrow" pitchFamily="34" charset="0"/>
              </a:rPr>
              <a:t>SAGS +</a:t>
            </a:r>
          </a:p>
          <a:p>
            <a:pPr algn="ctr" eaLnBrk="1" hangingPunct="1"/>
            <a:r>
              <a:rPr lang="en-US" sz="1200" dirty="0" smtClean="0">
                <a:latin typeface="Arial Narrow" pitchFamily="34" charset="0"/>
              </a:rPr>
              <a:t>Power Plant</a:t>
            </a:r>
          </a:p>
          <a:p>
            <a:pPr algn="ctr" eaLnBrk="1" hangingPunct="1"/>
            <a:r>
              <a:rPr lang="en-US" sz="1100" i="1" dirty="0" smtClean="0">
                <a:solidFill>
                  <a:srgbClr val="FF0000"/>
                </a:solidFill>
              </a:rPr>
              <a:t>(~$45-60 mil)</a:t>
            </a:r>
          </a:p>
          <a:p>
            <a:pPr algn="ctr" eaLnBrk="1" hangingPunct="1"/>
            <a:endParaRPr lang="en-US" sz="1200" dirty="0" smtClean="0"/>
          </a:p>
          <a:p>
            <a:pPr algn="ctr" eaLnBrk="1" hangingPunct="1"/>
            <a:endParaRPr lang="en-US" sz="1200" dirty="0"/>
          </a:p>
        </p:txBody>
      </p:sp>
      <p:sp>
        <p:nvSpPr>
          <p:cNvPr id="15" name="TextBox 14"/>
          <p:cNvSpPr txBox="1">
            <a:spLocks noChangeArrowheads="1"/>
          </p:cNvSpPr>
          <p:nvPr/>
        </p:nvSpPr>
        <p:spPr bwMode="auto">
          <a:xfrm>
            <a:off x="9818633" y="2216489"/>
            <a:ext cx="6074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dirty="0" smtClean="0">
                <a:solidFill>
                  <a:schemeClr val="tx2"/>
                </a:solidFill>
              </a:rPr>
              <a:t>V</a:t>
            </a:r>
            <a:endParaRPr lang="en-US" sz="2000" b="1" dirty="0">
              <a:solidFill>
                <a:schemeClr val="tx2"/>
              </a:solidFill>
            </a:endParaRPr>
          </a:p>
        </p:txBody>
      </p:sp>
      <p:sp>
        <p:nvSpPr>
          <p:cNvPr id="16" name="TextBox 53"/>
          <p:cNvSpPr txBox="1">
            <a:spLocks noChangeArrowheads="1"/>
          </p:cNvSpPr>
          <p:nvPr/>
        </p:nvSpPr>
        <p:spPr bwMode="auto">
          <a:xfrm>
            <a:off x="9217499" y="5096542"/>
            <a:ext cx="19706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smtClean="0">
                <a:latin typeface="Arial Narrow" pitchFamily="34" charset="0"/>
              </a:rPr>
              <a:t>Operation + Maintenance</a:t>
            </a:r>
          </a:p>
          <a:p>
            <a:pPr algn="ctr" eaLnBrk="1" hangingPunct="1"/>
            <a:endParaRPr lang="en-US" sz="1200" dirty="0"/>
          </a:p>
        </p:txBody>
      </p:sp>
      <p:sp>
        <p:nvSpPr>
          <p:cNvPr id="18" name="Rectangle 17"/>
          <p:cNvSpPr/>
          <p:nvPr/>
        </p:nvSpPr>
        <p:spPr bwMode="auto">
          <a:xfrm>
            <a:off x="217177" y="1805522"/>
            <a:ext cx="473123" cy="4056505"/>
          </a:xfrm>
          <a:prstGeom prst="rect">
            <a:avLst/>
          </a:prstGeom>
          <a:solidFill>
            <a:schemeClr val="bg1">
              <a:lumMod val="95000"/>
              <a:alpha val="70000"/>
            </a:schemeClr>
          </a:solidFill>
          <a:ln w="9525" cap="flat" cmpd="sng" algn="ctr">
            <a:noFill/>
            <a:prstDash val="solid"/>
            <a:round/>
            <a:headEnd type="none" w="med" len="med"/>
            <a:tailEnd type="none" w="med" len="med"/>
          </a:ln>
          <a:effectLst/>
        </p:spPr>
        <p:txBody>
          <a:bodyPr vert="vert270" wrap="square" lIns="91440" tIns="45720" rIns="91440" bIns="45720" numCol="1" rtlCol="0" anchor="t" anchorCtr="0" compatLnSpc="1">
            <a:prstTxWarp prst="textNoShape">
              <a:avLst/>
            </a:prstTxWarp>
          </a:bodyPr>
          <a:lstStyle/>
          <a:p>
            <a:r>
              <a:rPr lang="en-US" sz="1400" b="1" dirty="0">
                <a:solidFill>
                  <a:schemeClr val="bg1">
                    <a:lumMod val="50000"/>
                  </a:schemeClr>
                </a:solidFill>
                <a:latin typeface="Arial Narrow" pitchFamily="34" charset="0"/>
              </a:rPr>
              <a:t>  </a:t>
            </a:r>
            <a:r>
              <a:rPr lang="en-US" sz="1400" b="1" dirty="0" smtClean="0">
                <a:solidFill>
                  <a:schemeClr val="bg1">
                    <a:lumMod val="50000"/>
                  </a:schemeClr>
                </a:solidFill>
                <a:latin typeface="Arial Narrow" pitchFamily="34" charset="0"/>
              </a:rPr>
              <a:t>      Stage                               Key Activities</a:t>
            </a:r>
            <a:endParaRPr kumimoji="0" lang="en-US" sz="1400" b="1" i="0" u="none" strike="noStrike" cap="none" normalizeH="0" baseline="0" dirty="0">
              <a:ln>
                <a:noFill/>
              </a:ln>
              <a:solidFill>
                <a:schemeClr val="bg1">
                  <a:lumMod val="50000"/>
                </a:schemeClr>
              </a:solidFill>
              <a:effectLst/>
              <a:latin typeface="Arial Narrow" pitchFamily="34" charset="0"/>
            </a:endParaRPr>
          </a:p>
        </p:txBody>
      </p:sp>
      <p:sp>
        <p:nvSpPr>
          <p:cNvPr id="19" name="Rectangle 18"/>
          <p:cNvSpPr/>
          <p:nvPr/>
        </p:nvSpPr>
        <p:spPr bwMode="auto">
          <a:xfrm>
            <a:off x="8579623" y="2009617"/>
            <a:ext cx="559679" cy="1811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pitchFamily="-106" charset="0"/>
              <a:buNone/>
              <a:tabLst/>
            </a:pPr>
            <a:endParaRPr kumimoji="0" lang="en-US" sz="2400" b="0" i="0" u="none" strike="noStrike" cap="none" normalizeH="0" baseline="0">
              <a:ln>
                <a:noFill/>
              </a:ln>
              <a:solidFill>
                <a:schemeClr val="bg1"/>
              </a:solidFill>
              <a:effectLst/>
              <a:latin typeface="Arial" pitchFamily="-106" charset="0"/>
            </a:endParaRPr>
          </a:p>
        </p:txBody>
      </p:sp>
      <p:sp>
        <p:nvSpPr>
          <p:cNvPr id="20" name="Rectangle 19"/>
          <p:cNvSpPr/>
          <p:nvPr/>
        </p:nvSpPr>
        <p:spPr bwMode="auto">
          <a:xfrm>
            <a:off x="9166419" y="1980862"/>
            <a:ext cx="1646563" cy="1811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pitchFamily="-106" charset="0"/>
              <a:buNone/>
              <a:tabLst/>
            </a:pPr>
            <a:endParaRPr kumimoji="0" lang="en-US" sz="2400" b="0" i="0" u="none" strike="noStrike" cap="none" normalizeH="0" baseline="0">
              <a:ln>
                <a:noFill/>
              </a:ln>
              <a:solidFill>
                <a:schemeClr val="bg1"/>
              </a:solidFill>
              <a:effectLst/>
              <a:latin typeface="Arial" pitchFamily="-106" charset="0"/>
            </a:endParaRPr>
          </a:p>
        </p:txBody>
      </p:sp>
      <p:grpSp>
        <p:nvGrpSpPr>
          <p:cNvPr id="21" name="Group 20"/>
          <p:cNvGrpSpPr/>
          <p:nvPr/>
        </p:nvGrpSpPr>
        <p:grpSpPr>
          <a:xfrm>
            <a:off x="2407422" y="2576946"/>
            <a:ext cx="6758997" cy="3299879"/>
            <a:chOff x="1813538" y="1246847"/>
            <a:chExt cx="5069248" cy="4750771"/>
          </a:xfrm>
        </p:grpSpPr>
        <p:cxnSp>
          <p:nvCxnSpPr>
            <p:cNvPr id="22" name="Straight Connector 21"/>
            <p:cNvCxnSpPr/>
            <p:nvPr/>
          </p:nvCxnSpPr>
          <p:spPr>
            <a:xfrm>
              <a:off x="1813538" y="1246847"/>
              <a:ext cx="0" cy="4750771"/>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879910" y="1246847"/>
              <a:ext cx="2876" cy="474085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48876" y="1246847"/>
              <a:ext cx="17462" cy="4750771"/>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489938" y="1246847"/>
              <a:ext cx="0" cy="4750771"/>
            </a:xfrm>
            <a:prstGeom prst="line">
              <a:avLst/>
            </a:prstGeom>
            <a:ln>
              <a:prstDash val="sysDot"/>
            </a:ln>
          </p:spPr>
          <p:style>
            <a:lnRef idx="1">
              <a:schemeClr val="accent1"/>
            </a:lnRef>
            <a:fillRef idx="0">
              <a:schemeClr val="accent1"/>
            </a:fillRef>
            <a:effectRef idx="0">
              <a:schemeClr val="accent1"/>
            </a:effectRef>
            <a:fontRef idx="minor">
              <a:schemeClr val="tx1"/>
            </a:fontRef>
          </p:style>
        </p:cxnSp>
      </p:grpSp>
      <p:sp>
        <p:nvSpPr>
          <p:cNvPr id="26" name="Pentagon 25"/>
          <p:cNvSpPr/>
          <p:nvPr/>
        </p:nvSpPr>
        <p:spPr bwMode="auto">
          <a:xfrm>
            <a:off x="6981540" y="1540450"/>
            <a:ext cx="3924299" cy="279493"/>
          </a:xfrm>
          <a:prstGeom prst="homePlate">
            <a:avLst>
              <a:gd name="adj" fmla="val 20805"/>
            </a:avLst>
          </a:prstGeom>
          <a:solidFill>
            <a:schemeClr val="accent1">
              <a:lumMod val="40000"/>
              <a:lumOff val="60000"/>
              <a:alpha val="54000"/>
            </a:schemeClr>
          </a:solidFill>
          <a:ln w="19050"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R="0" algn="ctr" defTabSz="914400" rtl="0" eaLnBrk="1" fontAlgn="base" latinLnBrk="0" hangingPunct="1">
              <a:lnSpc>
                <a:spcPct val="100000"/>
              </a:lnSpc>
              <a:spcBef>
                <a:spcPct val="50000"/>
              </a:spcBef>
              <a:spcAft>
                <a:spcPct val="0"/>
              </a:spcAft>
              <a:buClrTx/>
              <a:buSzTx/>
              <a:buNone/>
              <a:tabLst/>
            </a:pPr>
            <a:r>
              <a:rPr lang="en-US" sz="1200" b="1" dirty="0" smtClean="0">
                <a:solidFill>
                  <a:schemeClr val="tx1"/>
                </a:solidFill>
              </a:rPr>
              <a:t>Downstream Plant </a:t>
            </a:r>
            <a:r>
              <a:rPr kumimoji="0" lang="en-US" sz="1200" b="1" strike="noStrike" cap="none" normalizeH="0" baseline="0" dirty="0" smtClean="0">
                <a:ln>
                  <a:noFill/>
                </a:ln>
                <a:solidFill>
                  <a:schemeClr val="tx1"/>
                </a:solidFill>
                <a:effectLst/>
                <a:latin typeface="Trebuchet MS" pitchFamily="34" charset="0"/>
                <a:cs typeface="Times New Roman" pitchFamily="18" charset="0"/>
              </a:rPr>
              <a:t>Construction/Ops</a:t>
            </a:r>
          </a:p>
        </p:txBody>
      </p:sp>
      <p:sp>
        <p:nvSpPr>
          <p:cNvPr id="27" name="Pentagon 26"/>
          <p:cNvSpPr/>
          <p:nvPr/>
        </p:nvSpPr>
        <p:spPr bwMode="auto">
          <a:xfrm>
            <a:off x="807524" y="1540450"/>
            <a:ext cx="6058657" cy="279493"/>
          </a:xfrm>
          <a:prstGeom prst="homePlate">
            <a:avLst>
              <a:gd name="adj" fmla="val 20805"/>
            </a:avLst>
          </a:prstGeom>
          <a:solidFill>
            <a:schemeClr val="accent2">
              <a:lumMod val="40000"/>
              <a:lumOff val="60000"/>
              <a:alpha val="38000"/>
            </a:scheme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115888" marR="0" indent="-115888" algn="ctr" defTabSz="914400" rtl="0" eaLnBrk="1" fontAlgn="base" latinLnBrk="0" hangingPunct="1">
              <a:lnSpc>
                <a:spcPct val="100000"/>
              </a:lnSpc>
              <a:spcBef>
                <a:spcPct val="50000"/>
              </a:spcBef>
              <a:spcAft>
                <a:spcPct val="0"/>
              </a:spcAft>
              <a:buClrTx/>
              <a:buSzTx/>
              <a:buNone/>
              <a:tabLst/>
            </a:pPr>
            <a:r>
              <a:rPr lang="en-US" sz="1200" b="1" dirty="0" smtClean="0">
                <a:solidFill>
                  <a:schemeClr val="tx1"/>
                </a:solidFill>
              </a:rPr>
              <a:t>Upstream Resource </a:t>
            </a:r>
            <a:r>
              <a:rPr kumimoji="0" lang="en-US" sz="1200" b="1" strike="noStrike" cap="none" normalizeH="0" baseline="0" dirty="0" smtClean="0">
                <a:ln>
                  <a:noFill/>
                </a:ln>
                <a:solidFill>
                  <a:schemeClr val="tx1"/>
                </a:solidFill>
                <a:effectLst/>
                <a:latin typeface="Trebuchet MS" pitchFamily="34" charset="0"/>
                <a:cs typeface="Times New Roman" pitchFamily="18" charset="0"/>
              </a:rPr>
              <a:t>Development</a:t>
            </a:r>
          </a:p>
        </p:txBody>
      </p:sp>
      <p:sp>
        <p:nvSpPr>
          <p:cNvPr id="34" name="TextBox 53"/>
          <p:cNvSpPr txBox="1">
            <a:spLocks noChangeArrowheads="1"/>
          </p:cNvSpPr>
          <p:nvPr/>
        </p:nvSpPr>
        <p:spPr bwMode="auto">
          <a:xfrm>
            <a:off x="576503" y="2664850"/>
            <a:ext cx="183091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400" dirty="0" smtClean="0">
                <a:latin typeface="Arial Narrow" pitchFamily="34" charset="0"/>
              </a:rPr>
              <a:t>RESOURCE INFORMATION GATHERING</a:t>
            </a:r>
          </a:p>
          <a:p>
            <a:pPr algn="ctr" eaLnBrk="1" hangingPunct="1"/>
            <a:endParaRPr lang="en-US" sz="1400" dirty="0">
              <a:latin typeface="Arial Narrow" pitchFamily="34" charset="0"/>
            </a:endParaRPr>
          </a:p>
          <a:p>
            <a:pPr algn="ctr" eaLnBrk="1" hangingPunct="1"/>
            <a:r>
              <a:rPr lang="en-US" sz="1400" dirty="0" smtClean="0">
                <a:latin typeface="Arial Narrow" pitchFamily="34" charset="0"/>
              </a:rPr>
              <a:t>COMPLETE LAWS AND LEGISLATION</a:t>
            </a:r>
          </a:p>
          <a:p>
            <a:pPr algn="ctr" eaLnBrk="1" hangingPunct="1"/>
            <a:endParaRPr lang="en-US" sz="1400" dirty="0">
              <a:latin typeface="Arial Narrow" pitchFamily="34" charset="0"/>
            </a:endParaRPr>
          </a:p>
          <a:p>
            <a:pPr algn="ctr" eaLnBrk="1" hangingPunct="1"/>
            <a:r>
              <a:rPr lang="en-US" sz="1400" dirty="0">
                <a:latin typeface="Arial Narrow" pitchFamily="34" charset="0"/>
              </a:rPr>
              <a:t>PRE-FEASIBILITY</a:t>
            </a:r>
          </a:p>
          <a:p>
            <a:pPr algn="ctr" eaLnBrk="1" hangingPunct="1"/>
            <a:endParaRPr lang="en-US" sz="1400" dirty="0" smtClean="0">
              <a:latin typeface="Arial Narrow" pitchFamily="34" charset="0"/>
            </a:endParaRPr>
          </a:p>
        </p:txBody>
      </p:sp>
      <p:sp>
        <p:nvSpPr>
          <p:cNvPr id="35" name="TextBox 53"/>
          <p:cNvSpPr txBox="1">
            <a:spLocks noChangeArrowheads="1"/>
          </p:cNvSpPr>
          <p:nvPr/>
        </p:nvSpPr>
        <p:spPr bwMode="auto">
          <a:xfrm>
            <a:off x="2547119" y="2648363"/>
            <a:ext cx="197061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400" dirty="0" smtClean="0">
                <a:latin typeface="Arial Narrow" pitchFamily="34" charset="0"/>
              </a:rPr>
              <a:t>INITIAL ESIA</a:t>
            </a:r>
          </a:p>
          <a:p>
            <a:pPr algn="ctr" eaLnBrk="1" hangingPunct="1"/>
            <a:endParaRPr lang="en-US" sz="1400" dirty="0">
              <a:latin typeface="Arial Narrow" pitchFamily="34" charset="0"/>
            </a:endParaRPr>
          </a:p>
          <a:p>
            <a:pPr algn="ctr" eaLnBrk="1" hangingPunct="1"/>
            <a:r>
              <a:rPr lang="en-US" sz="1400" dirty="0" smtClean="0">
                <a:latin typeface="Arial Narrow" pitchFamily="34" charset="0"/>
              </a:rPr>
              <a:t>LAND CONTROL</a:t>
            </a:r>
          </a:p>
          <a:p>
            <a:pPr algn="ctr" eaLnBrk="1" hangingPunct="1"/>
            <a:endParaRPr lang="en-US" sz="1400" dirty="0" smtClean="0">
              <a:latin typeface="Arial Narrow" pitchFamily="34" charset="0"/>
            </a:endParaRPr>
          </a:p>
          <a:p>
            <a:pPr algn="ctr" eaLnBrk="1" hangingPunct="1"/>
            <a:r>
              <a:rPr lang="en-US" sz="1400" dirty="0" smtClean="0">
                <a:latin typeface="Arial Narrow" pitchFamily="34" charset="0"/>
              </a:rPr>
              <a:t>RESOURCE CONFIRMATION</a:t>
            </a:r>
          </a:p>
          <a:p>
            <a:pPr algn="ctr" eaLnBrk="1" hangingPunct="1"/>
            <a:endParaRPr lang="en-US" sz="1400" dirty="0">
              <a:latin typeface="Arial Narrow" pitchFamily="34" charset="0"/>
            </a:endParaRPr>
          </a:p>
          <a:p>
            <a:pPr algn="ctr" eaLnBrk="1" hangingPunct="1"/>
            <a:r>
              <a:rPr lang="en-US" sz="1400" dirty="0" smtClean="0">
                <a:latin typeface="Arial Narrow" pitchFamily="34" charset="0"/>
              </a:rPr>
              <a:t>FEASIBILITY</a:t>
            </a:r>
          </a:p>
          <a:p>
            <a:pPr algn="ctr" eaLnBrk="1" hangingPunct="1"/>
            <a:endParaRPr lang="en-US" sz="1400" dirty="0" smtClean="0">
              <a:latin typeface="Arial Narrow" pitchFamily="34" charset="0"/>
            </a:endParaRPr>
          </a:p>
          <a:p>
            <a:pPr algn="ctr" eaLnBrk="1" hangingPunct="1"/>
            <a:r>
              <a:rPr lang="en-US" sz="1400" dirty="0" smtClean="0">
                <a:latin typeface="Arial Narrow" pitchFamily="34" charset="0"/>
              </a:rPr>
              <a:t>PPA</a:t>
            </a:r>
            <a:endParaRPr lang="en-US" sz="1400" i="1" dirty="0" smtClean="0">
              <a:solidFill>
                <a:srgbClr val="FF0000"/>
              </a:solidFill>
            </a:endParaRPr>
          </a:p>
        </p:txBody>
      </p:sp>
      <p:sp>
        <p:nvSpPr>
          <p:cNvPr id="36" name="TextBox 53"/>
          <p:cNvSpPr txBox="1">
            <a:spLocks noChangeArrowheads="1"/>
          </p:cNvSpPr>
          <p:nvPr/>
        </p:nvSpPr>
        <p:spPr bwMode="auto">
          <a:xfrm>
            <a:off x="4793522" y="2999870"/>
            <a:ext cx="21223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400" dirty="0" smtClean="0">
                <a:latin typeface="Arial Narrow" pitchFamily="34" charset="0"/>
              </a:rPr>
              <a:t>INTERNATIONAL ESIA</a:t>
            </a:r>
          </a:p>
          <a:p>
            <a:pPr algn="ctr" eaLnBrk="1" hangingPunct="1"/>
            <a:endParaRPr lang="en-US" sz="1400" dirty="0">
              <a:latin typeface="Arial Narrow" pitchFamily="34" charset="0"/>
            </a:endParaRPr>
          </a:p>
          <a:p>
            <a:pPr algn="ctr" eaLnBrk="1" hangingPunct="1"/>
            <a:r>
              <a:rPr lang="en-US" sz="1400" dirty="0" smtClean="0">
                <a:latin typeface="Arial Narrow" pitchFamily="34" charset="0"/>
              </a:rPr>
              <a:t>FINANCING</a:t>
            </a:r>
          </a:p>
          <a:p>
            <a:pPr algn="ctr" eaLnBrk="1" hangingPunct="1"/>
            <a:r>
              <a:rPr lang="en-US" sz="1400" dirty="0" smtClean="0">
                <a:latin typeface="Arial Narrow" pitchFamily="34" charset="0"/>
              </a:rPr>
              <a:t>CLOSURE</a:t>
            </a:r>
            <a:endParaRPr lang="en-US" sz="1400" dirty="0"/>
          </a:p>
        </p:txBody>
      </p:sp>
      <p:sp>
        <p:nvSpPr>
          <p:cNvPr id="37" name="TextBox 53"/>
          <p:cNvSpPr txBox="1">
            <a:spLocks noChangeArrowheads="1"/>
          </p:cNvSpPr>
          <p:nvPr/>
        </p:nvSpPr>
        <p:spPr bwMode="auto">
          <a:xfrm>
            <a:off x="7119119" y="3003433"/>
            <a:ext cx="19706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400" dirty="0" smtClean="0">
                <a:latin typeface="Arial Narrow" panose="020B0606020202030204" pitchFamily="34" charset="0"/>
              </a:rPr>
              <a:t>FIELD AND POWER PLANT DESIGN AND CONSTRUCTION</a:t>
            </a:r>
          </a:p>
        </p:txBody>
      </p:sp>
      <p:sp>
        <p:nvSpPr>
          <p:cNvPr id="38" name="TextBox 53"/>
          <p:cNvSpPr txBox="1">
            <a:spLocks noChangeArrowheads="1"/>
          </p:cNvSpPr>
          <p:nvPr/>
        </p:nvSpPr>
        <p:spPr bwMode="auto">
          <a:xfrm>
            <a:off x="9268997" y="2979683"/>
            <a:ext cx="19706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400" dirty="0" smtClean="0">
                <a:latin typeface="Arial Narrow" pitchFamily="34" charset="0"/>
              </a:rPr>
              <a:t>POWER GENERATION</a:t>
            </a:r>
          </a:p>
          <a:p>
            <a:pPr algn="ctr" eaLnBrk="1" hangingPunct="1"/>
            <a:endParaRPr lang="en-US" sz="1400" dirty="0">
              <a:latin typeface="Arial Narrow" pitchFamily="34" charset="0"/>
            </a:endParaRPr>
          </a:p>
          <a:p>
            <a:pPr algn="ctr" eaLnBrk="1" hangingPunct="1"/>
            <a:r>
              <a:rPr lang="en-US" sz="1400" dirty="0" smtClean="0">
                <a:latin typeface="Arial Narrow" pitchFamily="34" charset="0"/>
              </a:rPr>
              <a:t>O&amp;M</a:t>
            </a:r>
            <a:endParaRPr lang="en-US" sz="1400" dirty="0"/>
          </a:p>
        </p:txBody>
      </p:sp>
      <p:cxnSp>
        <p:nvCxnSpPr>
          <p:cNvPr id="55" name="Straight Connector 54"/>
          <p:cNvCxnSpPr/>
          <p:nvPr/>
        </p:nvCxnSpPr>
        <p:spPr bwMode="auto">
          <a:xfrm>
            <a:off x="690301" y="4815699"/>
            <a:ext cx="10497815" cy="0"/>
          </a:xfrm>
          <a:prstGeom prst="line">
            <a:avLst/>
          </a:prstGeom>
          <a:solidFill>
            <a:srgbClr val="00B8FF"/>
          </a:solidFill>
          <a:ln w="38100" cap="flat" cmpd="sng" algn="ctr">
            <a:solidFill>
              <a:srgbClr val="FF0000"/>
            </a:solidFill>
            <a:prstDash val="solid"/>
            <a:round/>
            <a:headEnd type="none" w="med" len="med"/>
            <a:tailEnd type="none" w="med" len="med"/>
          </a:ln>
          <a:effectLst/>
        </p:spPr>
      </p:cxnSp>
      <p:sp>
        <p:nvSpPr>
          <p:cNvPr id="56" name="Up Arrow 55"/>
          <p:cNvSpPr/>
          <p:nvPr/>
        </p:nvSpPr>
        <p:spPr bwMode="auto">
          <a:xfrm>
            <a:off x="4348301" y="5913300"/>
            <a:ext cx="618180" cy="418473"/>
          </a:xfrm>
          <a:prstGeom prst="up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pitchFamily="-106" charset="0"/>
              <a:buNone/>
              <a:tabLst/>
            </a:pPr>
            <a:endParaRPr kumimoji="0" lang="en-US" sz="2400" b="0" i="0" u="none" strike="noStrike" cap="none" normalizeH="0" baseline="0">
              <a:ln>
                <a:noFill/>
              </a:ln>
              <a:solidFill>
                <a:schemeClr val="bg1"/>
              </a:solidFill>
              <a:effectLst/>
              <a:latin typeface="Arial" pitchFamily="-106" charset="0"/>
            </a:endParaRPr>
          </a:p>
        </p:txBody>
      </p:sp>
    </p:spTree>
    <p:extLst>
      <p:ext uri="{BB962C8B-B14F-4D97-AF65-F5344CB8AC3E}">
        <p14:creationId xmlns:p14="http://schemas.microsoft.com/office/powerpoint/2010/main" val="425414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180102"/>
            <a:ext cx="9770872" cy="945520"/>
          </a:xfrm>
        </p:spPr>
        <p:txBody>
          <a:bodyPr>
            <a:normAutofit/>
          </a:bodyPr>
          <a:lstStyle/>
          <a:p>
            <a:r>
              <a:rPr lang="en-AU" dirty="0" smtClean="0"/>
              <a:t>Summary Road Map</a:t>
            </a:r>
            <a:endParaRPr lang="en-AU" dirty="0"/>
          </a:p>
        </p:txBody>
      </p:sp>
      <p:pic>
        <p:nvPicPr>
          <p:cNvPr id="5" name="Picture 2"/>
          <p:cNvPicPr>
            <a:picLocks noChangeAspect="1" noChangeArrowheads="1"/>
          </p:cNvPicPr>
          <p:nvPr/>
        </p:nvPicPr>
        <p:blipFill rotWithShape="1">
          <a:blip r:embed="rId2" cstate="print">
            <a:lum bright="70000" contrast="-70000"/>
            <a:extLst>
              <a:ext uri="{28A0092B-C50C-407E-A947-70E740481C1C}">
                <a14:useLocalDpi xmlns:a14="http://schemas.microsoft.com/office/drawing/2010/main" val="0"/>
              </a:ext>
            </a:extLst>
          </a:blip>
          <a:srcRect l="9901" r="3872" b="42347"/>
          <a:stretch/>
        </p:blipFill>
        <p:spPr bwMode="auto">
          <a:xfrm>
            <a:off x="1432494" y="1680669"/>
            <a:ext cx="10266939" cy="2879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V="1">
            <a:off x="321750" y="5722753"/>
            <a:ext cx="11067545" cy="7910"/>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31"/>
          <p:cNvSpPr txBox="1">
            <a:spLocks noChangeArrowheads="1"/>
          </p:cNvSpPr>
          <p:nvPr/>
        </p:nvSpPr>
        <p:spPr bwMode="auto">
          <a:xfrm>
            <a:off x="11124708" y="5755373"/>
            <a:ext cx="6519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200" dirty="0"/>
              <a:t>time</a:t>
            </a:r>
          </a:p>
        </p:txBody>
      </p:sp>
      <p:sp>
        <p:nvSpPr>
          <p:cNvPr id="8" name="TextBox 49"/>
          <p:cNvSpPr txBox="1">
            <a:spLocks noChangeArrowheads="1"/>
          </p:cNvSpPr>
          <p:nvPr/>
        </p:nvSpPr>
        <p:spPr bwMode="auto">
          <a:xfrm>
            <a:off x="1432495" y="4641450"/>
            <a:ext cx="607484"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b="1" dirty="0">
                <a:solidFill>
                  <a:schemeClr val="tx2"/>
                </a:solidFill>
              </a:rPr>
              <a:t>I</a:t>
            </a:r>
          </a:p>
        </p:txBody>
      </p:sp>
      <p:sp>
        <p:nvSpPr>
          <p:cNvPr id="9" name="TextBox 53"/>
          <p:cNvSpPr txBox="1">
            <a:spLocks noChangeArrowheads="1"/>
          </p:cNvSpPr>
          <p:nvPr/>
        </p:nvSpPr>
        <p:spPr bwMode="auto">
          <a:xfrm>
            <a:off x="619695" y="4979589"/>
            <a:ext cx="1970616"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smtClean="0">
                <a:latin typeface="Arial Narrow" pitchFamily="34" charset="0"/>
              </a:rPr>
              <a:t>Surface Reconnaissance</a:t>
            </a:r>
          </a:p>
          <a:p>
            <a:pPr algn="ctr" eaLnBrk="1" hangingPunct="1"/>
            <a:r>
              <a:rPr lang="en-US" sz="1100" i="1" dirty="0" smtClean="0">
                <a:solidFill>
                  <a:srgbClr val="FF0000"/>
                </a:solidFill>
              </a:rPr>
              <a:t>($1-3 mil)</a:t>
            </a:r>
          </a:p>
          <a:p>
            <a:pPr algn="ctr" eaLnBrk="1" hangingPunct="1"/>
            <a:endParaRPr lang="en-US" sz="1200" dirty="0"/>
          </a:p>
        </p:txBody>
      </p:sp>
      <p:sp>
        <p:nvSpPr>
          <p:cNvPr id="10" name="TextBox 49"/>
          <p:cNvSpPr txBox="1">
            <a:spLocks noChangeArrowheads="1"/>
          </p:cNvSpPr>
          <p:nvPr/>
        </p:nvSpPr>
        <p:spPr bwMode="auto">
          <a:xfrm>
            <a:off x="3403111" y="4619131"/>
            <a:ext cx="607484"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b="1" dirty="0" smtClean="0">
                <a:solidFill>
                  <a:schemeClr val="tx2"/>
                </a:solidFill>
              </a:rPr>
              <a:t>II</a:t>
            </a:r>
            <a:endParaRPr lang="en-US" sz="1600" b="1" dirty="0">
              <a:solidFill>
                <a:schemeClr val="tx2"/>
              </a:solidFill>
            </a:endParaRPr>
          </a:p>
        </p:txBody>
      </p:sp>
      <p:sp>
        <p:nvSpPr>
          <p:cNvPr id="11" name="TextBox 53"/>
          <p:cNvSpPr txBox="1">
            <a:spLocks noChangeArrowheads="1"/>
          </p:cNvSpPr>
          <p:nvPr/>
        </p:nvSpPr>
        <p:spPr bwMode="auto">
          <a:xfrm>
            <a:off x="2590311" y="4957270"/>
            <a:ext cx="1970616"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smtClean="0">
                <a:latin typeface="Arial Narrow" pitchFamily="34" charset="0"/>
              </a:rPr>
              <a:t>Exploration </a:t>
            </a:r>
          </a:p>
          <a:p>
            <a:pPr algn="ctr" eaLnBrk="1" hangingPunct="1"/>
            <a:r>
              <a:rPr lang="en-US" sz="1200" dirty="0" smtClean="0">
                <a:latin typeface="Arial Narrow" pitchFamily="34" charset="0"/>
              </a:rPr>
              <a:t>Drilling</a:t>
            </a:r>
          </a:p>
          <a:p>
            <a:pPr algn="ctr" eaLnBrk="1" hangingPunct="1"/>
            <a:r>
              <a:rPr lang="en-US" sz="1100" i="1" dirty="0" smtClean="0">
                <a:solidFill>
                  <a:srgbClr val="FF0000"/>
                </a:solidFill>
              </a:rPr>
              <a:t>($20-30 mil)</a:t>
            </a:r>
          </a:p>
          <a:p>
            <a:pPr algn="ctr" eaLnBrk="1" hangingPunct="1"/>
            <a:endParaRPr lang="en-US" sz="1200" dirty="0" smtClean="0"/>
          </a:p>
          <a:p>
            <a:pPr algn="ctr" eaLnBrk="1" hangingPunct="1"/>
            <a:endParaRPr lang="en-US" sz="1200" dirty="0"/>
          </a:p>
        </p:txBody>
      </p:sp>
      <p:sp>
        <p:nvSpPr>
          <p:cNvPr id="12" name="TextBox 49"/>
          <p:cNvSpPr txBox="1">
            <a:spLocks noChangeArrowheads="1"/>
          </p:cNvSpPr>
          <p:nvPr/>
        </p:nvSpPr>
        <p:spPr bwMode="auto">
          <a:xfrm>
            <a:off x="5638311" y="4619131"/>
            <a:ext cx="607484"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b="1" dirty="0" smtClean="0">
                <a:solidFill>
                  <a:schemeClr val="tx2"/>
                </a:solidFill>
              </a:rPr>
              <a:t>III</a:t>
            </a:r>
            <a:endParaRPr lang="en-US" sz="1600" b="1" dirty="0">
              <a:solidFill>
                <a:schemeClr val="tx2"/>
              </a:solidFill>
            </a:endParaRPr>
          </a:p>
        </p:txBody>
      </p:sp>
      <p:sp>
        <p:nvSpPr>
          <p:cNvPr id="13" name="TextBox 53"/>
          <p:cNvSpPr txBox="1">
            <a:spLocks noChangeArrowheads="1"/>
          </p:cNvSpPr>
          <p:nvPr/>
        </p:nvSpPr>
        <p:spPr bwMode="auto">
          <a:xfrm>
            <a:off x="4825511" y="4957270"/>
            <a:ext cx="1970616"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smtClean="0">
                <a:latin typeface="Arial Narrow" pitchFamily="34" charset="0"/>
              </a:rPr>
              <a:t>Production </a:t>
            </a:r>
          </a:p>
          <a:p>
            <a:pPr algn="ctr" eaLnBrk="1" hangingPunct="1"/>
            <a:r>
              <a:rPr lang="en-US" sz="1200" dirty="0" smtClean="0">
                <a:latin typeface="Arial Narrow" pitchFamily="34" charset="0"/>
              </a:rPr>
              <a:t>Drilling</a:t>
            </a:r>
          </a:p>
          <a:p>
            <a:pPr algn="ctr" eaLnBrk="1" hangingPunct="1"/>
            <a:r>
              <a:rPr lang="en-US" sz="1100" i="1" dirty="0" smtClean="0">
                <a:solidFill>
                  <a:srgbClr val="FF0000"/>
                </a:solidFill>
              </a:rPr>
              <a:t>(~$25-40 mil)</a:t>
            </a:r>
          </a:p>
          <a:p>
            <a:pPr algn="ctr" eaLnBrk="1" hangingPunct="1"/>
            <a:endParaRPr lang="en-US" sz="1200" dirty="0" smtClean="0"/>
          </a:p>
          <a:p>
            <a:pPr algn="ctr" eaLnBrk="1" hangingPunct="1"/>
            <a:endParaRPr lang="en-US" sz="1200" dirty="0"/>
          </a:p>
        </p:txBody>
      </p:sp>
      <p:sp>
        <p:nvSpPr>
          <p:cNvPr id="14" name="TextBox 49"/>
          <p:cNvSpPr txBox="1">
            <a:spLocks noChangeArrowheads="1"/>
          </p:cNvSpPr>
          <p:nvPr/>
        </p:nvSpPr>
        <p:spPr bwMode="auto">
          <a:xfrm>
            <a:off x="7947777" y="4619131"/>
            <a:ext cx="607484"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b="1" dirty="0" smtClean="0">
                <a:solidFill>
                  <a:schemeClr val="tx2"/>
                </a:solidFill>
              </a:rPr>
              <a:t>IV</a:t>
            </a:r>
            <a:endParaRPr lang="en-US" sz="1600" b="1" dirty="0">
              <a:solidFill>
                <a:schemeClr val="tx2"/>
              </a:solidFill>
            </a:endParaRPr>
          </a:p>
        </p:txBody>
      </p:sp>
      <p:sp>
        <p:nvSpPr>
          <p:cNvPr id="15" name="TextBox 53"/>
          <p:cNvSpPr txBox="1">
            <a:spLocks noChangeArrowheads="1"/>
          </p:cNvSpPr>
          <p:nvPr/>
        </p:nvSpPr>
        <p:spPr bwMode="auto">
          <a:xfrm>
            <a:off x="7162311" y="4957270"/>
            <a:ext cx="1970616"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smtClean="0">
                <a:latin typeface="Arial Narrow" pitchFamily="34" charset="0"/>
              </a:rPr>
              <a:t>SAGS +</a:t>
            </a:r>
          </a:p>
          <a:p>
            <a:pPr algn="ctr" eaLnBrk="1" hangingPunct="1"/>
            <a:r>
              <a:rPr lang="en-US" sz="1200" dirty="0" smtClean="0">
                <a:latin typeface="Arial Narrow" pitchFamily="34" charset="0"/>
              </a:rPr>
              <a:t>Power Plant</a:t>
            </a:r>
          </a:p>
          <a:p>
            <a:pPr algn="ctr" eaLnBrk="1" hangingPunct="1"/>
            <a:r>
              <a:rPr lang="en-US" sz="1100" i="1" dirty="0" smtClean="0">
                <a:solidFill>
                  <a:srgbClr val="FF0000"/>
                </a:solidFill>
              </a:rPr>
              <a:t>(~$60-75 mil)</a:t>
            </a:r>
          </a:p>
          <a:p>
            <a:pPr algn="ctr" eaLnBrk="1" hangingPunct="1"/>
            <a:endParaRPr lang="en-US" sz="1200" dirty="0" smtClean="0"/>
          </a:p>
          <a:p>
            <a:pPr algn="ctr" eaLnBrk="1" hangingPunct="1"/>
            <a:endParaRPr lang="en-US" sz="1200" dirty="0"/>
          </a:p>
        </p:txBody>
      </p:sp>
      <p:sp>
        <p:nvSpPr>
          <p:cNvPr id="16" name="TextBox 15"/>
          <p:cNvSpPr txBox="1">
            <a:spLocks noChangeArrowheads="1"/>
          </p:cNvSpPr>
          <p:nvPr/>
        </p:nvSpPr>
        <p:spPr bwMode="auto">
          <a:xfrm>
            <a:off x="10134871" y="4619131"/>
            <a:ext cx="607484"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b="1" dirty="0" smtClean="0">
                <a:solidFill>
                  <a:schemeClr val="tx2"/>
                </a:solidFill>
              </a:rPr>
              <a:t>V</a:t>
            </a:r>
            <a:endParaRPr lang="en-US" sz="1600" b="1" dirty="0">
              <a:solidFill>
                <a:schemeClr val="tx2"/>
              </a:solidFill>
            </a:endParaRPr>
          </a:p>
        </p:txBody>
      </p:sp>
      <p:sp>
        <p:nvSpPr>
          <p:cNvPr id="17" name="TextBox 53"/>
          <p:cNvSpPr txBox="1">
            <a:spLocks noChangeArrowheads="1"/>
          </p:cNvSpPr>
          <p:nvPr/>
        </p:nvSpPr>
        <p:spPr bwMode="auto">
          <a:xfrm>
            <a:off x="9322071" y="4957269"/>
            <a:ext cx="19706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smtClean="0">
                <a:latin typeface="Arial Narrow" pitchFamily="34" charset="0"/>
              </a:rPr>
              <a:t>Operation + Maintenance</a:t>
            </a:r>
          </a:p>
          <a:p>
            <a:pPr algn="ctr" eaLnBrk="1" hangingPunct="1"/>
            <a:endParaRPr lang="en-US" sz="1200" dirty="0"/>
          </a:p>
        </p:txBody>
      </p:sp>
      <p:sp>
        <p:nvSpPr>
          <p:cNvPr id="18" name="Rectangle 17"/>
          <p:cNvSpPr/>
          <p:nvPr/>
        </p:nvSpPr>
        <p:spPr bwMode="auto">
          <a:xfrm>
            <a:off x="8684195" y="1870343"/>
            <a:ext cx="559679" cy="1811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pitchFamily="-106" charset="0"/>
              <a:buNone/>
              <a:tabLst/>
            </a:pPr>
            <a:endParaRPr kumimoji="0" lang="en-US" sz="2400" b="0" i="0" u="none" strike="noStrike" cap="none" normalizeH="0" baseline="0">
              <a:ln>
                <a:noFill/>
              </a:ln>
              <a:solidFill>
                <a:schemeClr val="bg1"/>
              </a:solidFill>
              <a:effectLst/>
              <a:latin typeface="Arial" pitchFamily="-106" charset="0"/>
            </a:endParaRPr>
          </a:p>
        </p:txBody>
      </p:sp>
      <p:sp>
        <p:nvSpPr>
          <p:cNvPr id="19" name="Rectangle 18"/>
          <p:cNvSpPr/>
          <p:nvPr/>
        </p:nvSpPr>
        <p:spPr bwMode="auto">
          <a:xfrm>
            <a:off x="9270991" y="1841589"/>
            <a:ext cx="1646563" cy="1811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pitchFamily="-106" charset="0"/>
              <a:buNone/>
              <a:tabLst/>
            </a:pPr>
            <a:endParaRPr kumimoji="0" lang="en-US" sz="2400" b="0" i="0" u="none" strike="noStrike" cap="none" normalizeH="0" baseline="0">
              <a:ln>
                <a:noFill/>
              </a:ln>
              <a:solidFill>
                <a:schemeClr val="bg1"/>
              </a:solidFill>
              <a:effectLst/>
              <a:latin typeface="Arial" pitchFamily="-106" charset="0"/>
            </a:endParaRPr>
          </a:p>
        </p:txBody>
      </p:sp>
      <p:grpSp>
        <p:nvGrpSpPr>
          <p:cNvPr id="20" name="Group 19"/>
          <p:cNvGrpSpPr/>
          <p:nvPr/>
        </p:nvGrpSpPr>
        <p:grpSpPr>
          <a:xfrm>
            <a:off x="2488711" y="1365662"/>
            <a:ext cx="6778445" cy="4371890"/>
            <a:chOff x="1795283" y="1680670"/>
            <a:chExt cx="5083834" cy="4056882"/>
          </a:xfrm>
        </p:grpSpPr>
        <p:cxnSp>
          <p:nvCxnSpPr>
            <p:cNvPr id="21" name="Straight Connector 20"/>
            <p:cNvCxnSpPr/>
            <p:nvPr/>
          </p:nvCxnSpPr>
          <p:spPr>
            <a:xfrm>
              <a:off x="1795283" y="1703072"/>
              <a:ext cx="17462" cy="403448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861655" y="1680670"/>
              <a:ext cx="17462" cy="403448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148083" y="1703072"/>
              <a:ext cx="17462" cy="403448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471683" y="1703072"/>
              <a:ext cx="17462" cy="403448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pic>
        <p:nvPicPr>
          <p:cNvPr id="25" name="Picture 2"/>
          <p:cNvPicPr>
            <a:picLocks noChangeAspect="1" noChangeArrowheads="1"/>
          </p:cNvPicPr>
          <p:nvPr/>
        </p:nvPicPr>
        <p:blipFill rotWithShape="1">
          <a:blip r:embed="rId2" cstate="print">
            <a:lum bright="70000" contrast="-70000"/>
            <a:extLst>
              <a:ext uri="{28A0092B-C50C-407E-A947-70E740481C1C}">
                <a14:useLocalDpi xmlns:a14="http://schemas.microsoft.com/office/drawing/2010/main" val="0"/>
              </a:ext>
            </a:extLst>
          </a:blip>
          <a:srcRect l="14209" r="79768" b="42347"/>
          <a:stretch/>
        </p:blipFill>
        <p:spPr bwMode="auto">
          <a:xfrm>
            <a:off x="1140028" y="1666248"/>
            <a:ext cx="717224" cy="2892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Diamond 25"/>
          <p:cNvSpPr/>
          <p:nvPr/>
        </p:nvSpPr>
        <p:spPr bwMode="auto">
          <a:xfrm>
            <a:off x="1936419" y="4229122"/>
            <a:ext cx="1121836" cy="824656"/>
          </a:xfrm>
          <a:prstGeom prst="diamond">
            <a:avLst/>
          </a:prstGeom>
          <a:solidFill>
            <a:srgbClr val="FF0000"/>
          </a:solidFill>
          <a:ln w="9525"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457200" rtl="0" eaLnBrk="1" fontAlgn="base" latinLnBrk="0" hangingPunct="1">
              <a:lnSpc>
                <a:spcPct val="93000"/>
              </a:lnSpc>
              <a:spcBef>
                <a:spcPct val="0"/>
              </a:spcBef>
              <a:spcAft>
                <a:spcPct val="0"/>
              </a:spcAft>
              <a:buClr>
                <a:srgbClr val="000000"/>
              </a:buClr>
              <a:buSzPct val="100000"/>
              <a:buFont typeface="Arial" pitchFamily="-106" charset="0"/>
              <a:buNone/>
              <a:tabLst/>
            </a:pPr>
            <a:r>
              <a:rPr kumimoji="0" lang="en-US" sz="1000" b="1" i="0" u="none" strike="noStrike" cap="none" normalizeH="0" baseline="0" dirty="0" smtClean="0">
                <a:ln>
                  <a:noFill/>
                </a:ln>
                <a:solidFill>
                  <a:schemeClr val="bg1"/>
                </a:solidFill>
                <a:effectLst/>
                <a:latin typeface="Arial" pitchFamily="-106" charset="0"/>
              </a:rPr>
              <a:t>GO/</a:t>
            </a:r>
          </a:p>
          <a:p>
            <a:pPr marL="0" marR="0" indent="0" algn="ctr" defTabSz="457200" rtl="0" eaLnBrk="1" fontAlgn="base" latinLnBrk="0" hangingPunct="1">
              <a:lnSpc>
                <a:spcPct val="93000"/>
              </a:lnSpc>
              <a:spcBef>
                <a:spcPct val="0"/>
              </a:spcBef>
              <a:spcAft>
                <a:spcPct val="0"/>
              </a:spcAft>
              <a:buClr>
                <a:srgbClr val="000000"/>
              </a:buClr>
              <a:buSzPct val="100000"/>
              <a:buFont typeface="Arial" pitchFamily="-106" charset="0"/>
              <a:buNone/>
              <a:tabLst/>
            </a:pPr>
            <a:r>
              <a:rPr kumimoji="0" lang="en-US" sz="1000" b="1" i="0" u="none" strike="noStrike" cap="none" normalizeH="0" baseline="0" dirty="0" smtClean="0">
                <a:ln>
                  <a:noFill/>
                </a:ln>
                <a:solidFill>
                  <a:schemeClr val="bg1"/>
                </a:solidFill>
                <a:effectLst/>
                <a:latin typeface="Arial" pitchFamily="-106" charset="0"/>
              </a:rPr>
              <a:t>NO-GO</a:t>
            </a:r>
            <a:endParaRPr kumimoji="0" lang="en-US" sz="1000" b="1" i="0" u="none" strike="noStrike" cap="none" normalizeH="0" baseline="0" dirty="0">
              <a:ln>
                <a:noFill/>
              </a:ln>
              <a:solidFill>
                <a:schemeClr val="bg1"/>
              </a:solidFill>
              <a:effectLst/>
              <a:latin typeface="Arial" pitchFamily="-106" charset="0"/>
            </a:endParaRPr>
          </a:p>
        </p:txBody>
      </p:sp>
      <p:grpSp>
        <p:nvGrpSpPr>
          <p:cNvPr id="27" name="Group 26"/>
          <p:cNvGrpSpPr/>
          <p:nvPr/>
        </p:nvGrpSpPr>
        <p:grpSpPr>
          <a:xfrm>
            <a:off x="680159" y="1490191"/>
            <a:ext cx="1680815" cy="2579569"/>
            <a:chOff x="510119" y="1490190"/>
            <a:chExt cx="1260611" cy="2579569"/>
          </a:xfrm>
        </p:grpSpPr>
        <p:sp>
          <p:nvSpPr>
            <p:cNvPr id="28" name="Rectangle 27"/>
            <p:cNvSpPr/>
            <p:nvPr/>
          </p:nvSpPr>
          <p:spPr>
            <a:xfrm>
              <a:off x="510119" y="1490190"/>
              <a:ext cx="1260611" cy="369332"/>
            </a:xfrm>
            <a:prstGeom prst="rect">
              <a:avLst/>
            </a:prstGeom>
          </p:spPr>
          <p:txBody>
            <a:bodyPr wrap="square" lIns="0" tIns="0" rIns="0" bIns="0">
              <a:spAutoFit/>
            </a:bodyPr>
            <a:lstStyle/>
            <a:p>
              <a:pPr eaLnBrk="1" hangingPunct="1"/>
              <a:r>
                <a:rPr lang="en-US" sz="1200" b="1" dirty="0" smtClean="0">
                  <a:solidFill>
                    <a:schemeClr val="tx1"/>
                  </a:solidFill>
                  <a:latin typeface="Arial Narrow" pitchFamily="34" charset="0"/>
                </a:rPr>
                <a:t>Surface Studies/ Resource Assessment</a:t>
              </a:r>
              <a:endParaRPr lang="en-US" sz="1200" b="1" dirty="0">
                <a:solidFill>
                  <a:schemeClr val="tx1"/>
                </a:solidFill>
                <a:latin typeface="Arial Narrow" pitchFamily="34" charset="0"/>
              </a:endParaRPr>
            </a:p>
          </p:txBody>
        </p:sp>
        <p:sp>
          <p:nvSpPr>
            <p:cNvPr id="29" name="Rectangle 28"/>
            <p:cNvSpPr/>
            <p:nvPr/>
          </p:nvSpPr>
          <p:spPr>
            <a:xfrm>
              <a:off x="510119" y="2593682"/>
              <a:ext cx="1260611" cy="553998"/>
            </a:xfrm>
            <a:prstGeom prst="rect">
              <a:avLst/>
            </a:prstGeom>
          </p:spPr>
          <p:txBody>
            <a:bodyPr wrap="square" lIns="0" tIns="0" rIns="0" bIns="0">
              <a:spAutoFit/>
            </a:bodyPr>
            <a:lstStyle/>
            <a:p>
              <a:pPr eaLnBrk="1" hangingPunct="1"/>
              <a:r>
                <a:rPr lang="en-US" sz="1200" b="1" dirty="0" smtClean="0">
                  <a:solidFill>
                    <a:schemeClr val="tx1"/>
                  </a:solidFill>
                  <a:latin typeface="Arial Narrow" pitchFamily="34" charset="0"/>
                </a:rPr>
                <a:t>Initial Environment/</a:t>
              </a:r>
            </a:p>
            <a:p>
              <a:pPr eaLnBrk="1" hangingPunct="1"/>
              <a:r>
                <a:rPr lang="en-US" sz="1200" b="1" dirty="0" smtClean="0">
                  <a:solidFill>
                    <a:schemeClr val="tx1"/>
                  </a:solidFill>
                  <a:latin typeface="Arial Narrow" pitchFamily="34" charset="0"/>
                </a:rPr>
                <a:t>Social Assessment incl.. LAC</a:t>
              </a:r>
              <a:endParaRPr lang="en-US" sz="1200" b="1" dirty="0">
                <a:solidFill>
                  <a:schemeClr val="tx1"/>
                </a:solidFill>
                <a:latin typeface="Arial Narrow" pitchFamily="34" charset="0"/>
              </a:endParaRPr>
            </a:p>
          </p:txBody>
        </p:sp>
        <p:sp>
          <p:nvSpPr>
            <p:cNvPr id="30" name="Rectangle 29"/>
            <p:cNvSpPr/>
            <p:nvPr/>
          </p:nvSpPr>
          <p:spPr>
            <a:xfrm>
              <a:off x="510119" y="2170248"/>
              <a:ext cx="1260611" cy="184666"/>
            </a:xfrm>
            <a:prstGeom prst="rect">
              <a:avLst/>
            </a:prstGeom>
          </p:spPr>
          <p:txBody>
            <a:bodyPr wrap="square" lIns="0" tIns="0" rIns="0" bIns="0">
              <a:spAutoFit/>
            </a:bodyPr>
            <a:lstStyle/>
            <a:p>
              <a:pPr eaLnBrk="1" hangingPunct="1"/>
              <a:r>
                <a:rPr lang="en-US" sz="1200" b="1" dirty="0" smtClean="0">
                  <a:solidFill>
                    <a:schemeClr val="tx1"/>
                  </a:solidFill>
                  <a:latin typeface="Arial Narrow" pitchFamily="34" charset="0"/>
                </a:rPr>
                <a:t>Laws &amp; Regulations</a:t>
              </a:r>
              <a:endParaRPr lang="en-US" sz="1200" b="1" dirty="0">
                <a:solidFill>
                  <a:schemeClr val="tx1"/>
                </a:solidFill>
                <a:latin typeface="Arial Narrow" pitchFamily="34" charset="0"/>
              </a:endParaRPr>
            </a:p>
          </p:txBody>
        </p:sp>
        <p:sp>
          <p:nvSpPr>
            <p:cNvPr id="31" name="Rectangle 30"/>
            <p:cNvSpPr/>
            <p:nvPr/>
          </p:nvSpPr>
          <p:spPr>
            <a:xfrm>
              <a:off x="510119" y="3302010"/>
              <a:ext cx="1260611" cy="369332"/>
            </a:xfrm>
            <a:prstGeom prst="rect">
              <a:avLst/>
            </a:prstGeom>
          </p:spPr>
          <p:txBody>
            <a:bodyPr wrap="square" lIns="0" tIns="0" rIns="0" bIns="0">
              <a:spAutoFit/>
            </a:bodyPr>
            <a:lstStyle/>
            <a:p>
              <a:pPr eaLnBrk="1" hangingPunct="1"/>
              <a:r>
                <a:rPr lang="en-US" sz="1200" b="1" dirty="0" smtClean="0">
                  <a:solidFill>
                    <a:schemeClr val="tx1"/>
                  </a:solidFill>
                  <a:latin typeface="Arial Narrow" pitchFamily="34" charset="0"/>
                </a:rPr>
                <a:t>Engage Developer   &amp; LUCELEC</a:t>
              </a:r>
              <a:endParaRPr lang="en-US" sz="1200" b="1" dirty="0">
                <a:solidFill>
                  <a:schemeClr val="tx1"/>
                </a:solidFill>
                <a:latin typeface="Arial Narrow" pitchFamily="34" charset="0"/>
              </a:endParaRPr>
            </a:p>
          </p:txBody>
        </p:sp>
        <p:sp>
          <p:nvSpPr>
            <p:cNvPr id="32" name="Rectangle 31"/>
            <p:cNvSpPr/>
            <p:nvPr/>
          </p:nvSpPr>
          <p:spPr>
            <a:xfrm>
              <a:off x="510119" y="3885093"/>
              <a:ext cx="1260611" cy="184666"/>
            </a:xfrm>
            <a:prstGeom prst="rect">
              <a:avLst/>
            </a:prstGeom>
          </p:spPr>
          <p:txBody>
            <a:bodyPr wrap="square" lIns="0" tIns="0" rIns="0" bIns="0">
              <a:spAutoFit/>
            </a:bodyPr>
            <a:lstStyle/>
            <a:p>
              <a:pPr eaLnBrk="1" hangingPunct="1"/>
              <a:r>
                <a:rPr lang="en-US" sz="1200" b="1" dirty="0" smtClean="0">
                  <a:solidFill>
                    <a:srgbClr val="FF0000"/>
                  </a:solidFill>
                  <a:latin typeface="Arial Narrow" pitchFamily="34" charset="0"/>
                </a:rPr>
                <a:t>Pre-Feasibility</a:t>
              </a:r>
              <a:endParaRPr lang="en-US" sz="1200" b="1" dirty="0">
                <a:solidFill>
                  <a:srgbClr val="FF0000"/>
                </a:solidFill>
                <a:latin typeface="Arial Narrow" pitchFamily="34" charset="0"/>
              </a:endParaRPr>
            </a:p>
          </p:txBody>
        </p:sp>
      </p:grpSp>
      <p:grpSp>
        <p:nvGrpSpPr>
          <p:cNvPr id="33" name="Group 32"/>
          <p:cNvGrpSpPr/>
          <p:nvPr/>
        </p:nvGrpSpPr>
        <p:grpSpPr>
          <a:xfrm>
            <a:off x="2558639" y="1490191"/>
            <a:ext cx="2679868" cy="3510963"/>
            <a:chOff x="1918979" y="1490190"/>
            <a:chExt cx="2009901" cy="3510963"/>
          </a:xfrm>
        </p:grpSpPr>
        <p:grpSp>
          <p:nvGrpSpPr>
            <p:cNvPr id="34" name="Group 33"/>
            <p:cNvGrpSpPr/>
            <p:nvPr/>
          </p:nvGrpSpPr>
          <p:grpSpPr>
            <a:xfrm>
              <a:off x="1918979" y="1490190"/>
              <a:ext cx="1483063" cy="2516795"/>
              <a:chOff x="1918979" y="1490190"/>
              <a:chExt cx="1483063" cy="2516795"/>
            </a:xfrm>
          </p:grpSpPr>
          <p:sp>
            <p:nvSpPr>
              <p:cNvPr id="36" name="Rectangle 35"/>
              <p:cNvSpPr/>
              <p:nvPr/>
            </p:nvSpPr>
            <p:spPr>
              <a:xfrm>
                <a:off x="1942732" y="2596590"/>
                <a:ext cx="1440656" cy="369332"/>
              </a:xfrm>
              <a:prstGeom prst="rect">
                <a:avLst/>
              </a:prstGeom>
            </p:spPr>
            <p:txBody>
              <a:bodyPr wrap="square" lIns="0" tIns="0" rIns="0" bIns="0">
                <a:spAutoFit/>
              </a:bodyPr>
              <a:lstStyle/>
              <a:p>
                <a:pPr eaLnBrk="1" hangingPunct="1"/>
                <a:r>
                  <a:rPr lang="en-US" sz="1200" b="1" dirty="0" smtClean="0">
                    <a:solidFill>
                      <a:schemeClr val="tx1"/>
                    </a:solidFill>
                    <a:latin typeface="Arial Narrow" pitchFamily="34" charset="0"/>
                  </a:rPr>
                  <a:t>International ESIA incl.. Permitting &amp; LA</a:t>
                </a:r>
                <a:endParaRPr lang="en-US" sz="1200" b="1" dirty="0">
                  <a:solidFill>
                    <a:schemeClr val="tx1"/>
                  </a:solidFill>
                  <a:latin typeface="Arial Narrow" pitchFamily="34" charset="0"/>
                </a:endParaRPr>
              </a:p>
            </p:txBody>
          </p:sp>
          <p:sp>
            <p:nvSpPr>
              <p:cNvPr id="37" name="Rectangle 36"/>
              <p:cNvSpPr/>
              <p:nvPr/>
            </p:nvSpPr>
            <p:spPr>
              <a:xfrm>
                <a:off x="1942732" y="2058894"/>
                <a:ext cx="1440656" cy="369332"/>
              </a:xfrm>
              <a:prstGeom prst="rect">
                <a:avLst/>
              </a:prstGeom>
            </p:spPr>
            <p:txBody>
              <a:bodyPr wrap="square" lIns="0" tIns="0" rIns="0" bIns="0">
                <a:spAutoFit/>
              </a:bodyPr>
              <a:lstStyle/>
              <a:p>
                <a:pPr eaLnBrk="1" hangingPunct="1"/>
                <a:r>
                  <a:rPr lang="en-US" sz="1200" b="1" dirty="0" smtClean="0">
                    <a:solidFill>
                      <a:schemeClr val="tx1"/>
                    </a:solidFill>
                    <a:latin typeface="Arial Narrow" pitchFamily="34" charset="0"/>
                  </a:rPr>
                  <a:t>Mobilizing Risk Capital + mitigation </a:t>
                </a:r>
                <a:r>
                  <a:rPr lang="en-US" sz="1200" b="1" dirty="0">
                    <a:solidFill>
                      <a:schemeClr val="tx1"/>
                    </a:solidFill>
                    <a:latin typeface="Arial Narrow" pitchFamily="34" charset="0"/>
                  </a:rPr>
                  <a:t>support</a:t>
                </a:r>
              </a:p>
            </p:txBody>
          </p:sp>
          <p:sp>
            <p:nvSpPr>
              <p:cNvPr id="38" name="Rectangle 37"/>
              <p:cNvSpPr/>
              <p:nvPr/>
            </p:nvSpPr>
            <p:spPr>
              <a:xfrm>
                <a:off x="1918979" y="1490190"/>
                <a:ext cx="1440656" cy="369332"/>
              </a:xfrm>
              <a:prstGeom prst="rect">
                <a:avLst/>
              </a:prstGeom>
            </p:spPr>
            <p:txBody>
              <a:bodyPr wrap="square" lIns="0" tIns="0" rIns="0" bIns="0">
                <a:spAutoFit/>
              </a:bodyPr>
              <a:lstStyle/>
              <a:p>
                <a:pPr eaLnBrk="1" hangingPunct="1"/>
                <a:r>
                  <a:rPr lang="en-US" sz="1200" b="1" dirty="0" smtClean="0">
                    <a:solidFill>
                      <a:schemeClr val="tx1"/>
                    </a:solidFill>
                    <a:latin typeface="Arial Narrow" pitchFamily="34" charset="0"/>
                  </a:rPr>
                  <a:t>Agreement w/ Qualified Developer</a:t>
                </a:r>
                <a:endParaRPr lang="en-US" sz="1200" b="1" dirty="0">
                  <a:solidFill>
                    <a:schemeClr val="tx1"/>
                  </a:solidFill>
                  <a:latin typeface="Arial Narrow" pitchFamily="34" charset="0"/>
                </a:endParaRPr>
              </a:p>
            </p:txBody>
          </p:sp>
          <p:sp>
            <p:nvSpPr>
              <p:cNvPr id="39" name="Rectangle 38"/>
              <p:cNvSpPr/>
              <p:nvPr/>
            </p:nvSpPr>
            <p:spPr>
              <a:xfrm>
                <a:off x="1942733" y="3304741"/>
                <a:ext cx="1440656" cy="369332"/>
              </a:xfrm>
              <a:prstGeom prst="rect">
                <a:avLst/>
              </a:prstGeom>
            </p:spPr>
            <p:txBody>
              <a:bodyPr wrap="square" lIns="0" tIns="0" rIns="0" bIns="0">
                <a:spAutoFit/>
              </a:bodyPr>
              <a:lstStyle/>
              <a:p>
                <a:pPr eaLnBrk="1" hangingPunct="1"/>
                <a:r>
                  <a:rPr lang="en-US" sz="1200" b="1" dirty="0" smtClean="0">
                    <a:solidFill>
                      <a:schemeClr val="tx1"/>
                    </a:solidFill>
                    <a:latin typeface="Arial Narrow" pitchFamily="34" charset="0"/>
                  </a:rPr>
                  <a:t>Exploration Drilling &amp; Resource Confirmation</a:t>
                </a:r>
                <a:endParaRPr lang="en-US" sz="1200" b="1" dirty="0">
                  <a:solidFill>
                    <a:schemeClr val="tx1"/>
                  </a:solidFill>
                  <a:latin typeface="Arial Narrow" pitchFamily="34" charset="0"/>
                </a:endParaRPr>
              </a:p>
            </p:txBody>
          </p:sp>
          <p:sp>
            <p:nvSpPr>
              <p:cNvPr id="40" name="Rectangle 39"/>
              <p:cNvSpPr/>
              <p:nvPr/>
            </p:nvSpPr>
            <p:spPr>
              <a:xfrm>
                <a:off x="1961386" y="3822319"/>
                <a:ext cx="1440656" cy="184666"/>
              </a:xfrm>
              <a:prstGeom prst="rect">
                <a:avLst/>
              </a:prstGeom>
            </p:spPr>
            <p:txBody>
              <a:bodyPr wrap="square" lIns="0" tIns="0" rIns="0" bIns="0">
                <a:spAutoFit/>
              </a:bodyPr>
              <a:lstStyle/>
              <a:p>
                <a:pPr eaLnBrk="1" hangingPunct="1"/>
                <a:r>
                  <a:rPr lang="en-US" sz="1200" b="1" dirty="0">
                    <a:solidFill>
                      <a:srgbClr val="FF0000"/>
                    </a:solidFill>
                    <a:latin typeface="Arial Narrow" pitchFamily="34" charset="0"/>
                  </a:rPr>
                  <a:t>(Bankable)Feasibility </a:t>
                </a:r>
                <a:r>
                  <a:rPr lang="en-US" sz="1200" b="1" dirty="0" smtClean="0">
                    <a:solidFill>
                      <a:srgbClr val="FF0000"/>
                    </a:solidFill>
                    <a:latin typeface="Arial Narrow" pitchFamily="34" charset="0"/>
                  </a:rPr>
                  <a:t>Study</a:t>
                </a:r>
                <a:endParaRPr lang="en-US" sz="1200" b="1" dirty="0">
                  <a:solidFill>
                    <a:srgbClr val="FF0000"/>
                  </a:solidFill>
                  <a:latin typeface="Arial Narrow" pitchFamily="34" charset="0"/>
                </a:endParaRPr>
              </a:p>
            </p:txBody>
          </p:sp>
        </p:grpSp>
        <p:sp>
          <p:nvSpPr>
            <p:cNvPr id="35" name="Diamond 34"/>
            <p:cNvSpPr/>
            <p:nvPr/>
          </p:nvSpPr>
          <p:spPr bwMode="auto">
            <a:xfrm>
              <a:off x="3135086" y="4176497"/>
              <a:ext cx="793794" cy="824656"/>
            </a:xfrm>
            <a:prstGeom prst="diamond">
              <a:avLst/>
            </a:prstGeom>
            <a:solidFill>
              <a:srgbClr val="FF0000"/>
            </a:solidFill>
            <a:ln w="9525"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457200" rtl="0" eaLnBrk="1" fontAlgn="base" latinLnBrk="0" hangingPunct="1">
                <a:lnSpc>
                  <a:spcPct val="93000"/>
                </a:lnSpc>
                <a:spcBef>
                  <a:spcPct val="0"/>
                </a:spcBef>
                <a:spcAft>
                  <a:spcPct val="0"/>
                </a:spcAft>
                <a:buClr>
                  <a:srgbClr val="000000"/>
                </a:buClr>
                <a:buSzPct val="100000"/>
                <a:buFont typeface="Arial" pitchFamily="-106" charset="0"/>
                <a:buNone/>
                <a:tabLst/>
              </a:pPr>
              <a:r>
                <a:rPr kumimoji="0" lang="en-US" sz="1000" b="1" i="0" u="none" strike="noStrike" cap="none" normalizeH="0" baseline="0" dirty="0" smtClean="0">
                  <a:ln>
                    <a:noFill/>
                  </a:ln>
                  <a:solidFill>
                    <a:schemeClr val="bg1"/>
                  </a:solidFill>
                  <a:effectLst/>
                  <a:latin typeface="Arial" pitchFamily="-106" charset="0"/>
                </a:rPr>
                <a:t>GO/</a:t>
              </a:r>
            </a:p>
            <a:p>
              <a:pPr marL="0" marR="0" indent="0" algn="ctr" defTabSz="457200" rtl="0" eaLnBrk="1" fontAlgn="base" latinLnBrk="0" hangingPunct="1">
                <a:lnSpc>
                  <a:spcPct val="93000"/>
                </a:lnSpc>
                <a:spcBef>
                  <a:spcPct val="0"/>
                </a:spcBef>
                <a:spcAft>
                  <a:spcPct val="0"/>
                </a:spcAft>
                <a:buClr>
                  <a:srgbClr val="000000"/>
                </a:buClr>
                <a:buSzPct val="100000"/>
                <a:buFont typeface="Arial" pitchFamily="-106" charset="0"/>
                <a:buNone/>
                <a:tabLst/>
              </a:pPr>
              <a:r>
                <a:rPr kumimoji="0" lang="en-US" sz="1000" b="1" i="0" u="none" strike="noStrike" cap="none" normalizeH="0" baseline="0" dirty="0" smtClean="0">
                  <a:ln>
                    <a:noFill/>
                  </a:ln>
                  <a:solidFill>
                    <a:schemeClr val="bg1"/>
                  </a:solidFill>
                  <a:effectLst/>
                  <a:latin typeface="Arial" pitchFamily="-106" charset="0"/>
                </a:rPr>
                <a:t>NO-GO</a:t>
              </a:r>
              <a:endParaRPr kumimoji="0" lang="en-US" sz="1000" b="1" i="0" u="none" strike="noStrike" cap="none" normalizeH="0" baseline="0" dirty="0">
                <a:ln>
                  <a:noFill/>
                </a:ln>
                <a:solidFill>
                  <a:schemeClr val="bg1"/>
                </a:solidFill>
                <a:effectLst/>
                <a:latin typeface="Arial" pitchFamily="-106" charset="0"/>
              </a:endParaRPr>
            </a:p>
          </p:txBody>
        </p:sp>
      </p:grpSp>
      <p:grpSp>
        <p:nvGrpSpPr>
          <p:cNvPr id="41" name="Group 40"/>
          <p:cNvGrpSpPr/>
          <p:nvPr/>
        </p:nvGrpSpPr>
        <p:grpSpPr>
          <a:xfrm>
            <a:off x="4825511" y="1552403"/>
            <a:ext cx="2679863" cy="3448751"/>
            <a:chOff x="3619133" y="1552402"/>
            <a:chExt cx="2009897" cy="3448751"/>
          </a:xfrm>
        </p:grpSpPr>
        <p:sp>
          <p:nvSpPr>
            <p:cNvPr id="42" name="Diamond 41"/>
            <p:cNvSpPr/>
            <p:nvPr/>
          </p:nvSpPr>
          <p:spPr bwMode="auto">
            <a:xfrm>
              <a:off x="4845132" y="4165746"/>
              <a:ext cx="783898" cy="835407"/>
            </a:xfrm>
            <a:prstGeom prst="diamond">
              <a:avLst/>
            </a:prstGeom>
            <a:solidFill>
              <a:srgbClr val="FF0000"/>
            </a:solidFill>
            <a:ln w="9525"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457200" rtl="0" eaLnBrk="1" fontAlgn="base" latinLnBrk="0" hangingPunct="1">
                <a:lnSpc>
                  <a:spcPct val="93000"/>
                </a:lnSpc>
                <a:spcBef>
                  <a:spcPct val="0"/>
                </a:spcBef>
                <a:spcAft>
                  <a:spcPct val="0"/>
                </a:spcAft>
                <a:buClr>
                  <a:srgbClr val="000000"/>
                </a:buClr>
                <a:buSzPct val="100000"/>
                <a:buFont typeface="Arial" pitchFamily="-106" charset="0"/>
                <a:buNone/>
                <a:tabLst/>
              </a:pPr>
              <a:endParaRPr kumimoji="0" lang="en-US" sz="900" b="1" i="0" u="none" strike="noStrike" cap="none" normalizeH="0" baseline="0" dirty="0" smtClean="0">
                <a:ln>
                  <a:noFill/>
                </a:ln>
                <a:solidFill>
                  <a:schemeClr val="bg1"/>
                </a:solidFill>
                <a:effectLst/>
                <a:latin typeface="Arial" pitchFamily="-106" charset="0"/>
              </a:endParaRPr>
            </a:p>
            <a:p>
              <a:pPr marL="0" marR="0" indent="0" algn="ctr" defTabSz="457200" rtl="0" eaLnBrk="1" fontAlgn="base" latinLnBrk="0" hangingPunct="1">
                <a:lnSpc>
                  <a:spcPct val="93000"/>
                </a:lnSpc>
                <a:spcBef>
                  <a:spcPct val="0"/>
                </a:spcBef>
                <a:spcAft>
                  <a:spcPct val="0"/>
                </a:spcAft>
                <a:buClr>
                  <a:srgbClr val="000000"/>
                </a:buClr>
                <a:buSzPct val="100000"/>
                <a:buFont typeface="Arial" pitchFamily="-106" charset="0"/>
                <a:buNone/>
                <a:tabLst/>
              </a:pPr>
              <a:r>
                <a:rPr kumimoji="0" lang="en-US" sz="900" b="1" i="0" u="none" strike="noStrike" cap="none" normalizeH="0" baseline="0" dirty="0" smtClean="0">
                  <a:ln>
                    <a:noFill/>
                  </a:ln>
                  <a:solidFill>
                    <a:schemeClr val="bg1"/>
                  </a:solidFill>
                  <a:effectLst/>
                  <a:latin typeface="Arial" pitchFamily="-106" charset="0"/>
                </a:rPr>
                <a:t>FINANCE</a:t>
              </a:r>
            </a:p>
            <a:p>
              <a:pPr marL="0" marR="0" indent="0" algn="ctr" defTabSz="457200" rtl="0" eaLnBrk="1" fontAlgn="base" latinLnBrk="0" hangingPunct="1">
                <a:lnSpc>
                  <a:spcPct val="93000"/>
                </a:lnSpc>
                <a:spcBef>
                  <a:spcPct val="0"/>
                </a:spcBef>
                <a:spcAft>
                  <a:spcPct val="0"/>
                </a:spcAft>
                <a:buClr>
                  <a:srgbClr val="000000"/>
                </a:buClr>
                <a:buSzPct val="100000"/>
                <a:buFont typeface="Arial" pitchFamily="-106" charset="0"/>
                <a:buNone/>
                <a:tabLst/>
              </a:pPr>
              <a:r>
                <a:rPr kumimoji="0" lang="en-US" sz="900" b="1" i="0" u="none" strike="noStrike" cap="none" normalizeH="0" baseline="0" dirty="0" smtClean="0">
                  <a:ln>
                    <a:noFill/>
                  </a:ln>
                  <a:solidFill>
                    <a:schemeClr val="bg1"/>
                  </a:solidFill>
                  <a:effectLst/>
                  <a:latin typeface="Arial" pitchFamily="-106" charset="0"/>
                </a:rPr>
                <a:t>CLOSE</a:t>
              </a:r>
            </a:p>
            <a:p>
              <a:pPr marL="0" marR="0" indent="0" algn="ctr" defTabSz="457200" rtl="0" eaLnBrk="1" fontAlgn="base" latinLnBrk="0" hangingPunct="1">
                <a:lnSpc>
                  <a:spcPct val="93000"/>
                </a:lnSpc>
                <a:spcBef>
                  <a:spcPct val="0"/>
                </a:spcBef>
                <a:spcAft>
                  <a:spcPct val="0"/>
                </a:spcAft>
                <a:buClr>
                  <a:srgbClr val="000000"/>
                </a:buClr>
                <a:buSzPct val="100000"/>
                <a:buFont typeface="Arial" pitchFamily="-106" charset="0"/>
                <a:buNone/>
                <a:tabLst/>
              </a:pPr>
              <a:r>
                <a:rPr lang="en-US" sz="900" b="1" dirty="0" smtClean="0">
                  <a:latin typeface="Arial" pitchFamily="-106" charset="0"/>
                </a:rPr>
                <a:t>Y/N</a:t>
              </a:r>
              <a:endParaRPr kumimoji="0" lang="en-US" sz="900" b="1" i="0" u="none" strike="noStrike" cap="none" normalizeH="0" baseline="0" dirty="0">
                <a:ln>
                  <a:noFill/>
                </a:ln>
                <a:solidFill>
                  <a:schemeClr val="bg1"/>
                </a:solidFill>
                <a:effectLst/>
                <a:latin typeface="Arial" pitchFamily="-106" charset="0"/>
              </a:endParaRPr>
            </a:p>
          </p:txBody>
        </p:sp>
        <p:grpSp>
          <p:nvGrpSpPr>
            <p:cNvPr id="43" name="Group 42"/>
            <p:cNvGrpSpPr/>
            <p:nvPr/>
          </p:nvGrpSpPr>
          <p:grpSpPr>
            <a:xfrm>
              <a:off x="3619133" y="1552402"/>
              <a:ext cx="1492836" cy="2600612"/>
              <a:chOff x="3619133" y="1552402"/>
              <a:chExt cx="1492836" cy="2600612"/>
            </a:xfrm>
          </p:grpSpPr>
          <p:sp>
            <p:nvSpPr>
              <p:cNvPr id="44" name="Rectangle 43"/>
              <p:cNvSpPr/>
              <p:nvPr/>
            </p:nvSpPr>
            <p:spPr>
              <a:xfrm>
                <a:off x="3671313" y="1552402"/>
                <a:ext cx="1440656" cy="184666"/>
              </a:xfrm>
              <a:prstGeom prst="rect">
                <a:avLst/>
              </a:prstGeom>
            </p:spPr>
            <p:txBody>
              <a:bodyPr wrap="square" lIns="0" tIns="0" rIns="0" bIns="0">
                <a:spAutoFit/>
              </a:bodyPr>
              <a:lstStyle/>
              <a:p>
                <a:pPr eaLnBrk="1" hangingPunct="1"/>
                <a:r>
                  <a:rPr lang="en-US" sz="1200" b="1" dirty="0" smtClean="0">
                    <a:solidFill>
                      <a:schemeClr val="tx1"/>
                    </a:solidFill>
                    <a:latin typeface="Arial Narrow" pitchFamily="34" charset="0"/>
                  </a:rPr>
                  <a:t>Finalize Offtake &amp; PPA</a:t>
                </a:r>
                <a:endParaRPr lang="en-US" sz="1200" b="1" dirty="0">
                  <a:solidFill>
                    <a:schemeClr val="tx1"/>
                  </a:solidFill>
                  <a:latin typeface="Arial Narrow" pitchFamily="34" charset="0"/>
                </a:endParaRPr>
              </a:p>
            </p:txBody>
          </p:sp>
          <p:sp>
            <p:nvSpPr>
              <p:cNvPr id="45" name="Rectangle 44"/>
              <p:cNvSpPr/>
              <p:nvPr/>
            </p:nvSpPr>
            <p:spPr>
              <a:xfrm>
                <a:off x="3656439" y="2023486"/>
                <a:ext cx="1440656" cy="369332"/>
              </a:xfrm>
              <a:prstGeom prst="rect">
                <a:avLst/>
              </a:prstGeom>
            </p:spPr>
            <p:txBody>
              <a:bodyPr wrap="square" lIns="0" tIns="0" rIns="0" bIns="0">
                <a:spAutoFit/>
              </a:bodyPr>
              <a:lstStyle/>
              <a:p>
                <a:pPr eaLnBrk="1" hangingPunct="1"/>
                <a:r>
                  <a:rPr lang="en-US" sz="1200" b="1" dirty="0" smtClean="0">
                    <a:solidFill>
                      <a:schemeClr val="tx1"/>
                    </a:solidFill>
                    <a:latin typeface="Arial Narrow" pitchFamily="34" charset="0"/>
                  </a:rPr>
                  <a:t>Secure funding for production drilling</a:t>
                </a:r>
                <a:endParaRPr lang="en-US" sz="1200" b="1" dirty="0">
                  <a:solidFill>
                    <a:schemeClr val="tx1"/>
                  </a:solidFill>
                  <a:latin typeface="Arial Narrow" pitchFamily="34" charset="0"/>
                </a:endParaRPr>
              </a:p>
            </p:txBody>
          </p:sp>
          <p:sp>
            <p:nvSpPr>
              <p:cNvPr id="46" name="Rectangle 45"/>
              <p:cNvSpPr/>
              <p:nvPr/>
            </p:nvSpPr>
            <p:spPr>
              <a:xfrm>
                <a:off x="3656439" y="2558274"/>
                <a:ext cx="1440656" cy="553998"/>
              </a:xfrm>
              <a:prstGeom prst="rect">
                <a:avLst/>
              </a:prstGeom>
            </p:spPr>
            <p:txBody>
              <a:bodyPr wrap="square" lIns="0" tIns="0" rIns="0" bIns="0">
                <a:spAutoFit/>
              </a:bodyPr>
              <a:lstStyle/>
              <a:p>
                <a:pPr eaLnBrk="1" hangingPunct="1"/>
                <a:r>
                  <a:rPr lang="en-US" sz="1200" b="1" dirty="0" smtClean="0">
                    <a:solidFill>
                      <a:schemeClr val="tx1"/>
                    </a:solidFill>
                    <a:latin typeface="Arial Narrow" pitchFamily="34" charset="0"/>
                  </a:rPr>
                  <a:t>Revise International ESIA for full scale development., </a:t>
                </a:r>
                <a:r>
                  <a:rPr lang="en-US" sz="1200" b="1" dirty="0" err="1" smtClean="0">
                    <a:solidFill>
                      <a:schemeClr val="tx1"/>
                    </a:solidFill>
                    <a:latin typeface="Arial Narrow" pitchFamily="34" charset="0"/>
                  </a:rPr>
                  <a:t>prmt</a:t>
                </a:r>
                <a:r>
                  <a:rPr lang="en-US" sz="1200" b="1" dirty="0" smtClean="0">
                    <a:solidFill>
                      <a:schemeClr val="tx1"/>
                    </a:solidFill>
                    <a:latin typeface="Arial Narrow" pitchFamily="34" charset="0"/>
                  </a:rPr>
                  <a:t>.&amp; LA</a:t>
                </a:r>
                <a:endParaRPr lang="en-US" sz="1200" b="1" dirty="0">
                  <a:solidFill>
                    <a:schemeClr val="tx1"/>
                  </a:solidFill>
                  <a:latin typeface="Arial Narrow" pitchFamily="34" charset="0"/>
                </a:endParaRPr>
              </a:p>
            </p:txBody>
          </p:sp>
          <p:sp>
            <p:nvSpPr>
              <p:cNvPr id="47" name="Rectangle 46"/>
              <p:cNvSpPr/>
              <p:nvPr/>
            </p:nvSpPr>
            <p:spPr>
              <a:xfrm>
                <a:off x="3619133" y="3783682"/>
                <a:ext cx="1440656" cy="369332"/>
              </a:xfrm>
              <a:prstGeom prst="rect">
                <a:avLst/>
              </a:prstGeom>
            </p:spPr>
            <p:txBody>
              <a:bodyPr wrap="square" lIns="0" tIns="0" rIns="0" bIns="0">
                <a:spAutoFit/>
              </a:bodyPr>
              <a:lstStyle/>
              <a:p>
                <a:pPr eaLnBrk="1" hangingPunct="1"/>
                <a:r>
                  <a:rPr lang="en-US" sz="1200" b="1" dirty="0" smtClean="0">
                    <a:solidFill>
                      <a:srgbClr val="FF0000"/>
                    </a:solidFill>
                    <a:latin typeface="Arial Narrow" pitchFamily="34" charset="0"/>
                  </a:rPr>
                  <a:t>Financial Closure for SAGS + PP</a:t>
                </a:r>
                <a:endParaRPr lang="en-US" sz="1200" b="1" dirty="0">
                  <a:solidFill>
                    <a:srgbClr val="FF0000"/>
                  </a:solidFill>
                  <a:latin typeface="Arial Narrow" pitchFamily="34" charset="0"/>
                </a:endParaRPr>
              </a:p>
            </p:txBody>
          </p:sp>
          <p:sp>
            <p:nvSpPr>
              <p:cNvPr id="48" name="Rectangle 47"/>
              <p:cNvSpPr/>
              <p:nvPr/>
            </p:nvSpPr>
            <p:spPr>
              <a:xfrm>
                <a:off x="3671313" y="3371069"/>
                <a:ext cx="1440656" cy="184666"/>
              </a:xfrm>
              <a:prstGeom prst="rect">
                <a:avLst/>
              </a:prstGeom>
            </p:spPr>
            <p:txBody>
              <a:bodyPr wrap="square" lIns="0" tIns="0" rIns="0" bIns="0">
                <a:spAutoFit/>
              </a:bodyPr>
              <a:lstStyle/>
              <a:p>
                <a:pPr eaLnBrk="1" hangingPunct="1"/>
                <a:r>
                  <a:rPr lang="en-US" sz="1200" b="1" dirty="0" smtClean="0">
                    <a:solidFill>
                      <a:schemeClr val="tx1"/>
                    </a:solidFill>
                    <a:latin typeface="Arial Narrow" pitchFamily="34" charset="0"/>
                  </a:rPr>
                  <a:t>Production Drilling</a:t>
                </a:r>
                <a:endParaRPr lang="en-US" sz="1200" b="1" dirty="0">
                  <a:solidFill>
                    <a:schemeClr val="tx1"/>
                  </a:solidFill>
                  <a:latin typeface="Arial Narrow" pitchFamily="34" charset="0"/>
                </a:endParaRPr>
              </a:p>
            </p:txBody>
          </p:sp>
        </p:grpSp>
      </p:grpSp>
      <p:grpSp>
        <p:nvGrpSpPr>
          <p:cNvPr id="49" name="Group 48"/>
          <p:cNvGrpSpPr/>
          <p:nvPr/>
        </p:nvGrpSpPr>
        <p:grpSpPr>
          <a:xfrm>
            <a:off x="7076621" y="1540421"/>
            <a:ext cx="2681848" cy="3524806"/>
            <a:chOff x="5307466" y="1540421"/>
            <a:chExt cx="2011386" cy="3524806"/>
          </a:xfrm>
        </p:grpSpPr>
        <p:grpSp>
          <p:nvGrpSpPr>
            <p:cNvPr id="50" name="Group 49"/>
            <p:cNvGrpSpPr/>
            <p:nvPr/>
          </p:nvGrpSpPr>
          <p:grpSpPr>
            <a:xfrm>
              <a:off x="5307466" y="1540421"/>
              <a:ext cx="1504923" cy="2512940"/>
              <a:chOff x="5307466" y="1540421"/>
              <a:chExt cx="1504923" cy="2512940"/>
            </a:xfrm>
          </p:grpSpPr>
          <p:sp>
            <p:nvSpPr>
              <p:cNvPr id="52" name="Rectangle 51"/>
              <p:cNvSpPr/>
              <p:nvPr/>
            </p:nvSpPr>
            <p:spPr>
              <a:xfrm>
                <a:off x="5371733" y="1540421"/>
                <a:ext cx="1440656" cy="184666"/>
              </a:xfrm>
              <a:prstGeom prst="rect">
                <a:avLst/>
              </a:prstGeom>
            </p:spPr>
            <p:txBody>
              <a:bodyPr wrap="square" lIns="0" tIns="0" rIns="0" bIns="0">
                <a:spAutoFit/>
              </a:bodyPr>
              <a:lstStyle/>
              <a:p>
                <a:pPr eaLnBrk="1" hangingPunct="1"/>
                <a:r>
                  <a:rPr lang="en-US" sz="1200" b="1" dirty="0" smtClean="0">
                    <a:solidFill>
                      <a:schemeClr val="tx1"/>
                    </a:solidFill>
                    <a:latin typeface="Arial Narrow" pitchFamily="34" charset="0"/>
                  </a:rPr>
                  <a:t>Finalize SAGS + PP Design</a:t>
                </a:r>
                <a:endParaRPr lang="en-US" sz="1200" b="1" dirty="0">
                  <a:solidFill>
                    <a:schemeClr val="tx1"/>
                  </a:solidFill>
                  <a:latin typeface="Arial Narrow" pitchFamily="34" charset="0"/>
                </a:endParaRPr>
              </a:p>
            </p:txBody>
          </p:sp>
          <p:sp>
            <p:nvSpPr>
              <p:cNvPr id="53" name="Rectangle 52"/>
              <p:cNvSpPr/>
              <p:nvPr/>
            </p:nvSpPr>
            <p:spPr>
              <a:xfrm>
                <a:off x="5371733" y="2071873"/>
                <a:ext cx="1440656" cy="184666"/>
              </a:xfrm>
              <a:prstGeom prst="rect">
                <a:avLst/>
              </a:prstGeom>
            </p:spPr>
            <p:txBody>
              <a:bodyPr wrap="square" lIns="0" tIns="0" rIns="0" bIns="0">
                <a:spAutoFit/>
              </a:bodyPr>
              <a:lstStyle/>
              <a:p>
                <a:pPr eaLnBrk="1" hangingPunct="1"/>
                <a:r>
                  <a:rPr lang="en-US" sz="1200" b="1" dirty="0" smtClean="0">
                    <a:solidFill>
                      <a:schemeClr val="tx1"/>
                    </a:solidFill>
                    <a:latin typeface="Arial Narrow" pitchFamily="34" charset="0"/>
                  </a:rPr>
                  <a:t>EPC Contract for SAGS + PP</a:t>
                </a:r>
                <a:endParaRPr lang="en-US" sz="1200" b="1" dirty="0">
                  <a:solidFill>
                    <a:schemeClr val="tx1"/>
                  </a:solidFill>
                  <a:latin typeface="Arial Narrow" pitchFamily="34" charset="0"/>
                </a:endParaRPr>
              </a:p>
            </p:txBody>
          </p:sp>
          <p:sp>
            <p:nvSpPr>
              <p:cNvPr id="54" name="Rectangle 53"/>
              <p:cNvSpPr/>
              <p:nvPr/>
            </p:nvSpPr>
            <p:spPr>
              <a:xfrm>
                <a:off x="5307466" y="2610854"/>
                <a:ext cx="1440656" cy="369332"/>
              </a:xfrm>
              <a:prstGeom prst="rect">
                <a:avLst/>
              </a:prstGeom>
            </p:spPr>
            <p:txBody>
              <a:bodyPr wrap="square" lIns="0" tIns="0" rIns="0" bIns="0">
                <a:spAutoFit/>
              </a:bodyPr>
              <a:lstStyle/>
              <a:p>
                <a:pPr eaLnBrk="1" hangingPunct="1"/>
                <a:r>
                  <a:rPr lang="en-US" sz="1200" b="1" dirty="0" smtClean="0">
                    <a:solidFill>
                      <a:schemeClr val="tx1"/>
                    </a:solidFill>
                    <a:latin typeface="Arial Narrow" pitchFamily="34" charset="0"/>
                  </a:rPr>
                  <a:t>Manufacture and Construct SAGS + PP</a:t>
                </a:r>
                <a:endParaRPr lang="en-US" sz="1200" b="1" dirty="0">
                  <a:solidFill>
                    <a:schemeClr val="tx1"/>
                  </a:solidFill>
                  <a:latin typeface="Arial Narrow" pitchFamily="34" charset="0"/>
                </a:endParaRPr>
              </a:p>
            </p:txBody>
          </p:sp>
          <p:sp>
            <p:nvSpPr>
              <p:cNvPr id="55" name="Rectangle 54"/>
              <p:cNvSpPr/>
              <p:nvPr/>
            </p:nvSpPr>
            <p:spPr>
              <a:xfrm>
                <a:off x="5330636" y="3285212"/>
                <a:ext cx="1440656" cy="369332"/>
              </a:xfrm>
              <a:prstGeom prst="rect">
                <a:avLst/>
              </a:prstGeom>
            </p:spPr>
            <p:txBody>
              <a:bodyPr wrap="square" lIns="0" tIns="0" rIns="0" bIns="0">
                <a:spAutoFit/>
              </a:bodyPr>
              <a:lstStyle/>
              <a:p>
                <a:pPr eaLnBrk="1" hangingPunct="1"/>
                <a:r>
                  <a:rPr lang="en-US" sz="1200" b="1" dirty="0" smtClean="0">
                    <a:solidFill>
                      <a:schemeClr val="tx1"/>
                    </a:solidFill>
                    <a:latin typeface="Arial Narrow" pitchFamily="34" charset="0"/>
                  </a:rPr>
                  <a:t>Manufacture and Construct SAGS + PP</a:t>
                </a:r>
                <a:endParaRPr lang="en-US" sz="1200" b="1" dirty="0">
                  <a:solidFill>
                    <a:schemeClr val="tx1"/>
                  </a:solidFill>
                  <a:latin typeface="Arial Narrow" pitchFamily="34" charset="0"/>
                </a:endParaRPr>
              </a:p>
            </p:txBody>
          </p:sp>
          <p:sp>
            <p:nvSpPr>
              <p:cNvPr id="56" name="Rectangle 55"/>
              <p:cNvSpPr/>
              <p:nvPr/>
            </p:nvSpPr>
            <p:spPr>
              <a:xfrm>
                <a:off x="5330636" y="3868695"/>
                <a:ext cx="1440656" cy="184666"/>
              </a:xfrm>
              <a:prstGeom prst="rect">
                <a:avLst/>
              </a:prstGeom>
            </p:spPr>
            <p:txBody>
              <a:bodyPr wrap="square" lIns="0" tIns="0" rIns="0" bIns="0">
                <a:spAutoFit/>
              </a:bodyPr>
              <a:lstStyle/>
              <a:p>
                <a:pPr eaLnBrk="1" hangingPunct="1"/>
                <a:r>
                  <a:rPr lang="en-US" sz="1200" b="1" dirty="0" smtClean="0">
                    <a:solidFill>
                      <a:schemeClr val="tx1"/>
                    </a:solidFill>
                    <a:latin typeface="Arial Narrow" pitchFamily="34" charset="0"/>
                  </a:rPr>
                  <a:t>Certification of PP</a:t>
                </a:r>
              </a:p>
            </p:txBody>
          </p:sp>
        </p:grpSp>
        <p:sp>
          <p:nvSpPr>
            <p:cNvPr id="51" name="Diamond 50"/>
            <p:cNvSpPr/>
            <p:nvPr/>
          </p:nvSpPr>
          <p:spPr bwMode="auto">
            <a:xfrm>
              <a:off x="6548772" y="4229820"/>
              <a:ext cx="770080" cy="835407"/>
            </a:xfrm>
            <a:prstGeom prst="diamond">
              <a:avLst/>
            </a:prstGeom>
            <a:solidFill>
              <a:srgbClr val="FF0000"/>
            </a:solidFill>
            <a:ln w="9525"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457200" rtl="0" eaLnBrk="1" fontAlgn="base" latinLnBrk="0" hangingPunct="1">
                <a:lnSpc>
                  <a:spcPct val="93000"/>
                </a:lnSpc>
                <a:spcBef>
                  <a:spcPct val="0"/>
                </a:spcBef>
                <a:spcAft>
                  <a:spcPct val="0"/>
                </a:spcAft>
                <a:buClr>
                  <a:srgbClr val="000000"/>
                </a:buClr>
                <a:buSzPct val="100000"/>
                <a:buFont typeface="Arial" pitchFamily="-106" charset="0"/>
                <a:buNone/>
                <a:tabLst/>
              </a:pPr>
              <a:endParaRPr kumimoji="0" lang="en-US" sz="900" b="1" i="0" u="none" strike="noStrike" cap="none" normalizeH="0" baseline="0" dirty="0" smtClean="0">
                <a:ln>
                  <a:noFill/>
                </a:ln>
                <a:solidFill>
                  <a:schemeClr val="bg1"/>
                </a:solidFill>
                <a:effectLst/>
                <a:latin typeface="Arial" pitchFamily="-106" charset="0"/>
              </a:endParaRPr>
            </a:p>
            <a:p>
              <a:pPr marL="0" marR="0" indent="0" algn="ctr" defTabSz="457200" rtl="0" eaLnBrk="1" fontAlgn="base" latinLnBrk="0" hangingPunct="1">
                <a:lnSpc>
                  <a:spcPct val="93000"/>
                </a:lnSpc>
                <a:spcBef>
                  <a:spcPct val="0"/>
                </a:spcBef>
                <a:spcAft>
                  <a:spcPct val="0"/>
                </a:spcAft>
                <a:buClr>
                  <a:srgbClr val="000000"/>
                </a:buClr>
                <a:buSzPct val="100000"/>
                <a:buFont typeface="Arial" pitchFamily="-106" charset="0"/>
                <a:buNone/>
                <a:tabLst/>
              </a:pPr>
              <a:r>
                <a:rPr kumimoji="0" lang="en-US" sz="800" b="1" i="0" u="none" strike="noStrike" cap="none" normalizeH="0" baseline="0" dirty="0" smtClean="0">
                  <a:ln>
                    <a:noFill/>
                  </a:ln>
                  <a:solidFill>
                    <a:schemeClr val="bg1"/>
                  </a:solidFill>
                  <a:effectLst/>
                  <a:latin typeface="Arial" pitchFamily="-106" charset="0"/>
                </a:rPr>
                <a:t>COMMISSION</a:t>
              </a:r>
              <a:r>
                <a:rPr kumimoji="0" lang="en-US" sz="800" b="1" i="0" u="none" strike="noStrike" cap="none" normalizeH="0" dirty="0" smtClean="0">
                  <a:ln>
                    <a:noFill/>
                  </a:ln>
                  <a:solidFill>
                    <a:schemeClr val="bg1"/>
                  </a:solidFill>
                  <a:effectLst/>
                  <a:latin typeface="Arial" pitchFamily="-106" charset="0"/>
                </a:rPr>
                <a:t> </a:t>
              </a:r>
            </a:p>
            <a:p>
              <a:pPr marL="0" marR="0" indent="0" algn="ctr" defTabSz="457200" rtl="0" eaLnBrk="1" fontAlgn="base" latinLnBrk="0" hangingPunct="1">
                <a:lnSpc>
                  <a:spcPct val="93000"/>
                </a:lnSpc>
                <a:spcBef>
                  <a:spcPct val="0"/>
                </a:spcBef>
                <a:spcAft>
                  <a:spcPct val="0"/>
                </a:spcAft>
                <a:buClr>
                  <a:srgbClr val="000000"/>
                </a:buClr>
                <a:buSzPct val="100000"/>
                <a:buFont typeface="Arial" pitchFamily="-106" charset="0"/>
                <a:buNone/>
                <a:tabLst/>
              </a:pPr>
              <a:r>
                <a:rPr lang="en-US" sz="800" b="1" baseline="0" dirty="0" smtClean="0">
                  <a:latin typeface="Arial" pitchFamily="-106" charset="0"/>
                </a:rPr>
                <a:t>PP</a:t>
              </a:r>
              <a:endParaRPr kumimoji="0" lang="en-US" sz="800" b="1" i="0" u="none" strike="noStrike" cap="none" normalizeH="0" baseline="0" dirty="0">
                <a:ln>
                  <a:noFill/>
                </a:ln>
                <a:solidFill>
                  <a:schemeClr val="bg1"/>
                </a:solidFill>
                <a:effectLst/>
                <a:latin typeface="Arial" pitchFamily="-106" charset="0"/>
              </a:endParaRPr>
            </a:p>
          </p:txBody>
        </p:sp>
      </p:grpSp>
      <p:grpSp>
        <p:nvGrpSpPr>
          <p:cNvPr id="57" name="Group 56"/>
          <p:cNvGrpSpPr/>
          <p:nvPr/>
        </p:nvGrpSpPr>
        <p:grpSpPr>
          <a:xfrm>
            <a:off x="9371812" y="1490190"/>
            <a:ext cx="2566848" cy="4223221"/>
            <a:chOff x="7028859" y="1490189"/>
            <a:chExt cx="1925136" cy="4223221"/>
          </a:xfrm>
        </p:grpSpPr>
        <p:sp>
          <p:nvSpPr>
            <p:cNvPr id="58" name="Rectangle 57"/>
            <p:cNvSpPr/>
            <p:nvPr/>
          </p:nvSpPr>
          <p:spPr>
            <a:xfrm>
              <a:off x="7101315" y="1538622"/>
              <a:ext cx="1440656" cy="184666"/>
            </a:xfrm>
            <a:prstGeom prst="rect">
              <a:avLst/>
            </a:prstGeom>
          </p:spPr>
          <p:txBody>
            <a:bodyPr wrap="square" lIns="0" tIns="0" rIns="0" bIns="0">
              <a:spAutoFit/>
            </a:bodyPr>
            <a:lstStyle/>
            <a:p>
              <a:pPr eaLnBrk="1" hangingPunct="1"/>
              <a:r>
                <a:rPr lang="en-US" sz="1200" b="1" dirty="0" smtClean="0">
                  <a:solidFill>
                    <a:schemeClr val="tx1"/>
                  </a:solidFill>
                  <a:latin typeface="Arial Narrow" pitchFamily="34" charset="0"/>
                </a:rPr>
                <a:t>PP Operation</a:t>
              </a:r>
              <a:endParaRPr lang="en-US" sz="1200" b="1" dirty="0">
                <a:solidFill>
                  <a:schemeClr val="tx1"/>
                </a:solidFill>
                <a:latin typeface="Arial Narrow" pitchFamily="34" charset="0"/>
              </a:endParaRPr>
            </a:p>
          </p:txBody>
        </p:sp>
        <p:sp>
          <p:nvSpPr>
            <p:cNvPr id="59" name="Rectangle 58"/>
            <p:cNvSpPr/>
            <p:nvPr/>
          </p:nvSpPr>
          <p:spPr>
            <a:xfrm>
              <a:off x="7091625" y="2082705"/>
              <a:ext cx="1440656" cy="184666"/>
            </a:xfrm>
            <a:prstGeom prst="rect">
              <a:avLst/>
            </a:prstGeom>
          </p:spPr>
          <p:txBody>
            <a:bodyPr wrap="square" lIns="0" tIns="0" rIns="0" bIns="0">
              <a:spAutoFit/>
            </a:bodyPr>
            <a:lstStyle/>
            <a:p>
              <a:pPr eaLnBrk="1" hangingPunct="1"/>
              <a:r>
                <a:rPr lang="en-US" sz="1200" b="1" dirty="0" smtClean="0">
                  <a:solidFill>
                    <a:schemeClr val="tx1"/>
                  </a:solidFill>
                  <a:latin typeface="Arial Narrow" pitchFamily="34" charset="0"/>
                </a:rPr>
                <a:t>Routine Maintenance</a:t>
              </a:r>
              <a:endParaRPr lang="en-US" sz="1200" b="1" dirty="0">
                <a:solidFill>
                  <a:schemeClr val="tx1"/>
                </a:solidFill>
                <a:latin typeface="Arial Narrow" pitchFamily="34" charset="0"/>
              </a:endParaRPr>
            </a:p>
          </p:txBody>
        </p:sp>
        <p:sp>
          <p:nvSpPr>
            <p:cNvPr id="60" name="Rectangle 59"/>
            <p:cNvSpPr/>
            <p:nvPr/>
          </p:nvSpPr>
          <p:spPr>
            <a:xfrm>
              <a:off x="7050599" y="2614359"/>
              <a:ext cx="1440656" cy="369332"/>
            </a:xfrm>
            <a:prstGeom prst="rect">
              <a:avLst/>
            </a:prstGeom>
          </p:spPr>
          <p:txBody>
            <a:bodyPr wrap="square" lIns="0" tIns="0" rIns="0" bIns="0">
              <a:spAutoFit/>
            </a:bodyPr>
            <a:lstStyle/>
            <a:p>
              <a:pPr eaLnBrk="1" hangingPunct="1"/>
              <a:r>
                <a:rPr lang="en-US" sz="1200" b="1" dirty="0" smtClean="0">
                  <a:solidFill>
                    <a:schemeClr val="tx1"/>
                  </a:solidFill>
                  <a:latin typeface="Arial Narrow" pitchFamily="34" charset="0"/>
                </a:rPr>
                <a:t>E&amp;S Monitoring and Management (ESMP)</a:t>
              </a:r>
              <a:endParaRPr lang="en-US" sz="1200" b="1" dirty="0">
                <a:solidFill>
                  <a:schemeClr val="tx1"/>
                </a:solidFill>
                <a:latin typeface="Arial Narrow" pitchFamily="34" charset="0"/>
              </a:endParaRPr>
            </a:p>
          </p:txBody>
        </p:sp>
        <p:sp>
          <p:nvSpPr>
            <p:cNvPr id="61" name="Pentagon 60"/>
            <p:cNvSpPr/>
            <p:nvPr/>
          </p:nvSpPr>
          <p:spPr bwMode="auto">
            <a:xfrm>
              <a:off x="8491255" y="1490189"/>
              <a:ext cx="462740" cy="4223221"/>
            </a:xfrm>
            <a:prstGeom prst="homePlate">
              <a:avLst>
                <a:gd name="adj" fmla="val 96194"/>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pitchFamily="-106" charset="0"/>
                <a:buNone/>
                <a:tabLst/>
              </a:pPr>
              <a:endParaRPr kumimoji="0" lang="en-US" sz="2400" b="0" i="0" u="none" strike="noStrike" cap="none" normalizeH="0" baseline="0">
                <a:ln>
                  <a:noFill/>
                </a:ln>
                <a:solidFill>
                  <a:schemeClr val="bg1"/>
                </a:solidFill>
                <a:effectLst/>
                <a:latin typeface="Arial" pitchFamily="-106" charset="0"/>
              </a:endParaRPr>
            </a:p>
          </p:txBody>
        </p:sp>
        <p:sp>
          <p:nvSpPr>
            <p:cNvPr id="62" name="Rectangle 61"/>
            <p:cNvSpPr/>
            <p:nvPr/>
          </p:nvSpPr>
          <p:spPr>
            <a:xfrm>
              <a:off x="7028859" y="3317461"/>
              <a:ext cx="1440656" cy="369332"/>
            </a:xfrm>
            <a:prstGeom prst="rect">
              <a:avLst/>
            </a:prstGeom>
          </p:spPr>
          <p:txBody>
            <a:bodyPr wrap="square" lIns="0" tIns="0" rIns="0" bIns="0">
              <a:spAutoFit/>
            </a:bodyPr>
            <a:lstStyle/>
            <a:p>
              <a:pPr eaLnBrk="1" hangingPunct="1"/>
              <a:r>
                <a:rPr lang="en-US" sz="1200" b="1" dirty="0" smtClean="0">
                  <a:solidFill>
                    <a:schemeClr val="tx1"/>
                  </a:solidFill>
                  <a:latin typeface="Arial Narrow" pitchFamily="34" charset="0"/>
                </a:rPr>
                <a:t>Drilling of Make-Up Wells, as necessary</a:t>
              </a:r>
              <a:endParaRPr lang="en-US" sz="1200" b="1" dirty="0">
                <a:solidFill>
                  <a:schemeClr val="tx1"/>
                </a:solidFill>
                <a:latin typeface="Arial Narrow" pitchFamily="34" charset="0"/>
              </a:endParaRPr>
            </a:p>
          </p:txBody>
        </p:sp>
      </p:grpSp>
      <p:sp>
        <p:nvSpPr>
          <p:cNvPr id="63" name="Oval 62"/>
          <p:cNvSpPr/>
          <p:nvPr/>
        </p:nvSpPr>
        <p:spPr bwMode="auto">
          <a:xfrm>
            <a:off x="283254" y="5941771"/>
            <a:ext cx="461357" cy="351378"/>
          </a:xfrm>
          <a:prstGeom prst="ellipse">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pitchFamily="-106" charset="0"/>
              <a:buNone/>
              <a:tabLst/>
            </a:pPr>
            <a:endParaRPr kumimoji="0" lang="en-US" sz="2400" b="0" i="0" u="none" strike="noStrike" cap="none" normalizeH="0" baseline="0">
              <a:ln>
                <a:noFill/>
              </a:ln>
              <a:solidFill>
                <a:schemeClr val="bg1"/>
              </a:solidFill>
              <a:effectLst/>
              <a:latin typeface="Arial" pitchFamily="-106" charset="0"/>
            </a:endParaRPr>
          </a:p>
        </p:txBody>
      </p:sp>
      <p:sp>
        <p:nvSpPr>
          <p:cNvPr id="64" name="Rectangle 63"/>
          <p:cNvSpPr/>
          <p:nvPr/>
        </p:nvSpPr>
        <p:spPr bwMode="auto">
          <a:xfrm>
            <a:off x="2080603" y="5784522"/>
            <a:ext cx="506683" cy="7243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pitchFamily="-106" charset="0"/>
              <a:buNone/>
              <a:tabLst/>
            </a:pPr>
            <a:endParaRPr kumimoji="0" lang="en-US" sz="2400" b="0" i="0" u="none" strike="noStrike" cap="none" normalizeH="0" baseline="0">
              <a:ln>
                <a:noFill/>
              </a:ln>
              <a:solidFill>
                <a:schemeClr val="bg1"/>
              </a:solidFill>
              <a:effectLst/>
              <a:latin typeface="Arial" pitchFamily="-106" charset="0"/>
            </a:endParaRPr>
          </a:p>
        </p:txBody>
      </p:sp>
      <p:sp>
        <p:nvSpPr>
          <p:cNvPr id="65" name="Right Arrow 64"/>
          <p:cNvSpPr/>
          <p:nvPr/>
        </p:nvSpPr>
        <p:spPr bwMode="auto">
          <a:xfrm>
            <a:off x="913962" y="5843434"/>
            <a:ext cx="1583375" cy="534389"/>
          </a:xfrm>
          <a:prstGeom prst="rightArrow">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57200" rtl="0" eaLnBrk="1" fontAlgn="base" latinLnBrk="0" hangingPunct="1">
              <a:lnSpc>
                <a:spcPct val="93000"/>
              </a:lnSpc>
              <a:spcBef>
                <a:spcPct val="0"/>
              </a:spcBef>
              <a:spcAft>
                <a:spcPct val="0"/>
              </a:spcAft>
              <a:buClr>
                <a:srgbClr val="000000"/>
              </a:buClr>
              <a:buSzPct val="100000"/>
              <a:buFont typeface="Arial" pitchFamily="-106" charset="0"/>
              <a:buNone/>
              <a:tabLst/>
            </a:pPr>
            <a:r>
              <a:rPr kumimoji="0" lang="en-US" sz="1400" b="0" i="0" u="none" strike="noStrike" cap="none" normalizeH="0" baseline="0" dirty="0" smtClean="0">
                <a:ln>
                  <a:noFill/>
                </a:ln>
                <a:solidFill>
                  <a:schemeClr val="bg1"/>
                </a:solidFill>
                <a:effectLst/>
                <a:latin typeface="Arial" pitchFamily="-106" charset="0"/>
              </a:rPr>
              <a:t>Project</a:t>
            </a:r>
            <a:endParaRPr kumimoji="0" lang="en-US" sz="1400" b="0" i="0" u="none" strike="noStrike" cap="none" normalizeH="0" baseline="0" dirty="0">
              <a:ln>
                <a:noFill/>
              </a:ln>
              <a:solidFill>
                <a:schemeClr val="bg1"/>
              </a:solidFill>
              <a:effectLst/>
              <a:latin typeface="Arial" pitchFamily="-106" charset="0"/>
            </a:endParaRPr>
          </a:p>
        </p:txBody>
      </p:sp>
    </p:spTree>
    <p:extLst>
      <p:ext uri="{BB962C8B-B14F-4D97-AF65-F5344CB8AC3E}">
        <p14:creationId xmlns:p14="http://schemas.microsoft.com/office/powerpoint/2010/main" val="132754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diamond(out)">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left)">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up)">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up)">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up)">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left)">
                                      <p:cBhvr>
                                        <p:cTn id="3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F5FADE-812B-48D8-AFD6-C776D4E6584F}" type="slidenum">
              <a:rPr lang="en-US" smtClean="0"/>
              <a:pPr/>
              <a:t>37</a:t>
            </a:fld>
            <a:endParaRPr lang="en-US" dirty="0"/>
          </a:p>
        </p:txBody>
      </p:sp>
      <p:pic>
        <p:nvPicPr>
          <p:cNvPr id="5" name="Picture 4"/>
          <p:cNvPicPr>
            <a:picLocks noChangeAspect="1"/>
          </p:cNvPicPr>
          <p:nvPr/>
        </p:nvPicPr>
        <p:blipFill>
          <a:blip r:embed="rId2" cstate="print"/>
          <a:stretch>
            <a:fillRect/>
          </a:stretch>
        </p:blipFill>
        <p:spPr>
          <a:xfrm>
            <a:off x="171450" y="491514"/>
            <a:ext cx="11725275" cy="6229961"/>
          </a:xfrm>
          <a:prstGeom prst="rect">
            <a:avLst/>
          </a:prstGeom>
        </p:spPr>
      </p:pic>
    </p:spTree>
    <p:extLst>
      <p:ext uri="{BB962C8B-B14F-4D97-AF65-F5344CB8AC3E}">
        <p14:creationId xmlns:p14="http://schemas.microsoft.com/office/powerpoint/2010/main" val="24910303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Integrated geoscience surface study</a:t>
            </a:r>
            <a:endParaRPr lang="en-AU" dirty="0"/>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NZ" dirty="0" smtClean="0"/>
              <a:t>New Zealand Aid funding 1 Million USD </a:t>
            </a:r>
          </a:p>
          <a:p>
            <a:pPr marL="342900" indent="-342900">
              <a:buFont typeface="Arial" panose="020B0604020202020204" pitchFamily="34" charset="0"/>
              <a:buChar char="•"/>
            </a:pPr>
            <a:r>
              <a:rPr lang="en-NZ" dirty="0" smtClean="0"/>
              <a:t>Implemented by Jacobs New Zealand over 8 -12 months.</a:t>
            </a:r>
          </a:p>
          <a:p>
            <a:pPr marL="342900" indent="-342900">
              <a:buFont typeface="Arial" panose="020B0604020202020204" pitchFamily="34" charset="0"/>
              <a:buChar char="•"/>
            </a:pPr>
            <a:r>
              <a:rPr lang="en-NZ" dirty="0" smtClean="0"/>
              <a:t>Working in close collaboration with the World Bank and </a:t>
            </a:r>
            <a:r>
              <a:rPr lang="en-NZ" dirty="0" err="1" smtClean="0"/>
              <a:t>GoSL</a:t>
            </a:r>
            <a:r>
              <a:rPr lang="en-NZ" dirty="0" smtClean="0"/>
              <a:t>. </a:t>
            </a:r>
          </a:p>
          <a:p>
            <a:pPr marL="0" indent="0">
              <a:buNone/>
            </a:pPr>
            <a:endParaRPr lang="en-NZ" dirty="0"/>
          </a:p>
          <a:p>
            <a:pPr marL="0" indent="0">
              <a:buNone/>
            </a:pPr>
            <a:r>
              <a:rPr lang="en-NZ" b="1" dirty="0" smtClean="0"/>
              <a:t>Overall objective	 </a:t>
            </a:r>
          </a:p>
          <a:p>
            <a:pPr marL="0" indent="0">
              <a:buNone/>
            </a:pPr>
            <a:r>
              <a:rPr lang="en-US" sz="2400" dirty="0" smtClean="0"/>
              <a:t>To </a:t>
            </a:r>
            <a:r>
              <a:rPr lang="en-US" sz="2400" dirty="0"/>
              <a:t>identify suitable areas </a:t>
            </a:r>
            <a:r>
              <a:rPr lang="en-US" sz="2400" dirty="0" smtClean="0"/>
              <a:t>for</a:t>
            </a:r>
          </a:p>
          <a:p>
            <a:pPr marL="0" indent="0">
              <a:buNone/>
            </a:pPr>
            <a:r>
              <a:rPr lang="en-US" sz="2400" dirty="0" smtClean="0"/>
              <a:t>potential </a:t>
            </a:r>
            <a:r>
              <a:rPr lang="en-US" sz="2400" dirty="0"/>
              <a:t>geothermal </a:t>
            </a:r>
            <a:endParaRPr lang="en-US" sz="2400" dirty="0" smtClean="0"/>
          </a:p>
          <a:p>
            <a:pPr marL="0" indent="0">
              <a:buNone/>
            </a:pPr>
            <a:r>
              <a:rPr lang="en-US" sz="2400" dirty="0" smtClean="0"/>
              <a:t>exploration </a:t>
            </a:r>
            <a:r>
              <a:rPr lang="en-US" sz="2400" dirty="0"/>
              <a:t>drilling</a:t>
            </a:r>
            <a:endParaRPr lang="en-US" sz="2400" dirty="0">
              <a:solidFill>
                <a:schemeClr val="bg1"/>
              </a:solidFill>
            </a:endParaRPr>
          </a:p>
          <a:p>
            <a:pPr marL="0" indent="0">
              <a:buNone/>
            </a:pPr>
            <a:endParaRPr lang="en-AU" dirty="0"/>
          </a:p>
          <a:p>
            <a:pPr marL="0" indent="0">
              <a:buNone/>
            </a:pPr>
            <a:endParaRPr lang="en-AU" dirty="0"/>
          </a:p>
        </p:txBody>
      </p:sp>
      <p:pic>
        <p:nvPicPr>
          <p:cNvPr id="4"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a:xfrm>
            <a:off x="6477803" y="3683012"/>
            <a:ext cx="5382092" cy="2493951"/>
          </a:xfrm>
          <a:prstGeom prst="rect">
            <a:avLst/>
          </a:prstGeom>
        </p:spPr>
      </p:pic>
    </p:spTree>
    <p:extLst>
      <p:ext uri="{BB962C8B-B14F-4D97-AF65-F5344CB8AC3E}">
        <p14:creationId xmlns:p14="http://schemas.microsoft.com/office/powerpoint/2010/main" val="17202694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0350" y="1517650"/>
            <a:ext cx="12318365" cy="2090420"/>
          </a:xfrm>
        </p:spPr>
        <p:txBody>
          <a:bodyPr/>
          <a:lstStyle/>
          <a:p>
            <a:pPr algn="ctr"/>
            <a:r>
              <a:rPr lang="en-GB" altLang="en-US" sz="6600" dirty="0" smtClean="0"/>
              <a:t>WIND ENERGY DEVELOPMENT</a:t>
            </a:r>
            <a:endParaRPr lang="en-GB" altLang="en-US" sz="5400" dirty="0"/>
          </a:p>
        </p:txBody>
      </p:sp>
    </p:spTree>
    <p:extLst>
      <p:ext uri="{BB962C8B-B14F-4D97-AF65-F5344CB8AC3E}">
        <p14:creationId xmlns:p14="http://schemas.microsoft.com/office/powerpoint/2010/main" val="496741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SUMMARY OF GHG FINDINGS CONT’D</a:t>
            </a:r>
            <a:endParaRPr lang="en-029" dirty="0"/>
          </a:p>
        </p:txBody>
      </p:sp>
      <p:pic>
        <p:nvPicPr>
          <p:cNvPr id="4" name="Picture 2"/>
          <p:cNvPicPr>
            <a:picLocks noChangeAspect="1" noChangeArrowheads="1"/>
          </p:cNvPicPr>
          <p:nvPr/>
        </p:nvPicPr>
        <p:blipFill>
          <a:blip r:embed="rId2" cstate="print"/>
          <a:srcRect/>
          <a:stretch>
            <a:fillRect/>
          </a:stretch>
        </p:blipFill>
        <p:spPr bwMode="auto">
          <a:xfrm>
            <a:off x="856482" y="2177585"/>
            <a:ext cx="5940152" cy="4555908"/>
          </a:xfrm>
          <a:prstGeom prst="rect">
            <a:avLst/>
          </a:prstGeom>
          <a:noFill/>
          <a:ln w="9525">
            <a:solidFill>
              <a:srgbClr val="0000FF"/>
            </a:solidFill>
            <a:miter lim="800000"/>
            <a:headEnd/>
            <a:tailEnd/>
          </a:ln>
          <a:effectLst/>
        </p:spPr>
      </p:pic>
      <p:sp>
        <p:nvSpPr>
          <p:cNvPr id="5" name="Text Placeholder 6"/>
          <p:cNvSpPr txBox="1">
            <a:spLocks/>
          </p:cNvSpPr>
          <p:nvPr/>
        </p:nvSpPr>
        <p:spPr>
          <a:xfrm>
            <a:off x="7927848" y="2739379"/>
            <a:ext cx="3200400" cy="3432319"/>
          </a:xfrm>
          <a:prstGeom prst="rect">
            <a:avLst/>
          </a:prstGeom>
          <a:solidFill>
            <a:srgbClr val="92D050"/>
          </a:solidFill>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216000" lvl="1" indent="-180000">
              <a:spcAft>
                <a:spcPts val="1200"/>
              </a:spcAft>
              <a:buFont typeface="Arial" pitchFamily="34" charset="0"/>
              <a:buChar char="•"/>
              <a:defRPr/>
            </a:pPr>
            <a:r>
              <a:rPr lang="en-CA" sz="2000" b="1" dirty="0" smtClean="0">
                <a:latin typeface="Calibri" pitchFamily="34" charset="0"/>
                <a:cs typeface="Calibri" pitchFamily="34" charset="0"/>
              </a:rPr>
              <a:t>Excludes contribution of LULUCF Sector (sink)</a:t>
            </a:r>
          </a:p>
          <a:p>
            <a:pPr marL="216000" lvl="1" indent="-180000">
              <a:spcAft>
                <a:spcPts val="1200"/>
              </a:spcAft>
              <a:buFont typeface="Arial" pitchFamily="34" charset="0"/>
              <a:buChar char="•"/>
              <a:defRPr/>
            </a:pPr>
            <a:endParaRPr lang="en-CA" sz="2000" b="1" dirty="0" smtClean="0">
              <a:latin typeface="Calibri" pitchFamily="34" charset="0"/>
              <a:cs typeface="Calibri" pitchFamily="34" charset="0"/>
            </a:endParaRPr>
          </a:p>
          <a:p>
            <a:pPr marL="216000" lvl="1" indent="-180000">
              <a:spcAft>
                <a:spcPts val="1200"/>
              </a:spcAft>
              <a:buFont typeface="Arial" pitchFamily="34" charset="0"/>
              <a:buChar char="•"/>
              <a:defRPr/>
            </a:pPr>
            <a:r>
              <a:rPr lang="en-CA" sz="2000" b="1" dirty="0" smtClean="0">
                <a:latin typeface="Calibri" pitchFamily="34" charset="0"/>
                <a:cs typeface="Calibri" pitchFamily="34" charset="0"/>
              </a:rPr>
              <a:t>Emissions dominated by Energy Sector (77%)</a:t>
            </a:r>
          </a:p>
          <a:p>
            <a:pPr marL="216000" lvl="1" indent="-180000">
              <a:spcAft>
                <a:spcPts val="1200"/>
              </a:spcAft>
              <a:buFont typeface="Arial" pitchFamily="34" charset="0"/>
              <a:buChar char="•"/>
              <a:defRPr/>
            </a:pPr>
            <a:endParaRPr lang="en-CA" sz="2000" b="1" dirty="0" smtClean="0">
              <a:latin typeface="Calibri" pitchFamily="34" charset="0"/>
              <a:cs typeface="Calibri" pitchFamily="34" charset="0"/>
            </a:endParaRPr>
          </a:p>
          <a:p>
            <a:pPr marL="216000" lvl="1" indent="-180000">
              <a:spcAft>
                <a:spcPts val="1200"/>
              </a:spcAft>
              <a:buFont typeface="Arial" pitchFamily="34" charset="0"/>
              <a:buChar char="•"/>
              <a:defRPr/>
            </a:pPr>
            <a:r>
              <a:rPr lang="en-CA" sz="2000" b="1" dirty="0" smtClean="0">
                <a:latin typeface="Calibri" pitchFamily="34" charset="0"/>
                <a:cs typeface="Calibri" pitchFamily="34" charset="0"/>
              </a:rPr>
              <a:t>Growth in energy sector 3.1% all other sectors 0.3%.</a:t>
            </a:r>
          </a:p>
          <a:p>
            <a:endParaRPr lang="en-029" dirty="0"/>
          </a:p>
        </p:txBody>
      </p:sp>
    </p:spTree>
    <p:extLst>
      <p:ext uri="{BB962C8B-B14F-4D97-AF65-F5344CB8AC3E}">
        <p14:creationId xmlns:p14="http://schemas.microsoft.com/office/powerpoint/2010/main" val="30794880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65750" y="3726815"/>
            <a:ext cx="4451350" cy="2626995"/>
          </a:xfrm>
          <a:prstGeom prst="rect">
            <a:avLst/>
          </a:prstGeom>
          <a:ln w="6350">
            <a:solidFill>
              <a:schemeClr val="tx1"/>
            </a:solidFill>
          </a:ln>
        </p:spPr>
      </p:pic>
      <p:sp>
        <p:nvSpPr>
          <p:cNvPr id="2" name="Title 1"/>
          <p:cNvSpPr>
            <a:spLocks noGrp="1"/>
          </p:cNvSpPr>
          <p:nvPr>
            <p:ph type="title"/>
          </p:nvPr>
        </p:nvSpPr>
        <p:spPr>
          <a:xfrm>
            <a:off x="833120" y="264160"/>
            <a:ext cx="9479280" cy="485140"/>
          </a:xfrm>
        </p:spPr>
        <p:txBody>
          <a:bodyPr>
            <a:normAutofit fontScale="90000"/>
          </a:bodyPr>
          <a:lstStyle/>
          <a:p>
            <a:pPr algn="ctr"/>
            <a:r>
              <a:rPr lang="en-US" dirty="0" smtClean="0"/>
              <a:t>Wind</a:t>
            </a:r>
            <a:endParaRPr lang="en-GB" dirty="0"/>
          </a:p>
        </p:txBody>
      </p:sp>
      <p:sp>
        <p:nvSpPr>
          <p:cNvPr id="3" name="Content Placeholder 2"/>
          <p:cNvSpPr>
            <a:spLocks noGrp="1"/>
          </p:cNvSpPr>
          <p:nvPr>
            <p:ph sz="half" idx="1"/>
          </p:nvPr>
        </p:nvSpPr>
        <p:spPr>
          <a:xfrm>
            <a:off x="609600" y="1174750"/>
            <a:ext cx="9631680" cy="4953000"/>
          </a:xfrm>
        </p:spPr>
        <p:txBody>
          <a:bodyPr>
            <a:normAutofit/>
          </a:bodyPr>
          <a:lstStyle/>
          <a:p>
            <a:r>
              <a:rPr lang="en-US" sz="2800" dirty="0" smtClean="0"/>
              <a:t>The proposed project is a 12 megawatt (MW) wind farm located in </a:t>
            </a:r>
            <a:r>
              <a:rPr lang="en-US" sz="2800" dirty="0" err="1" smtClean="0"/>
              <a:t>Anse</a:t>
            </a:r>
            <a:r>
              <a:rPr lang="en-US" sz="2800" dirty="0" smtClean="0"/>
              <a:t> </a:t>
            </a:r>
            <a:r>
              <a:rPr lang="en-US" sz="2800" dirty="0" err="1" smtClean="0"/>
              <a:t>Canot</a:t>
            </a:r>
            <a:r>
              <a:rPr lang="en-US" sz="2800" dirty="0" smtClean="0"/>
              <a:t>, </a:t>
            </a:r>
            <a:r>
              <a:rPr lang="en-US" sz="2800" dirty="0" err="1" smtClean="0"/>
              <a:t>Dennery</a:t>
            </a:r>
            <a:r>
              <a:rPr lang="en-US" sz="2800" dirty="0" smtClean="0"/>
              <a:t> on the eastern shore of St. Lucia.  </a:t>
            </a:r>
          </a:p>
        </p:txBody>
      </p:sp>
      <p:pic>
        <p:nvPicPr>
          <p:cNvPr id="4" name="Picture 4" descr="http://d-maps.com/m/america/stelucie/stelucie11.gif"/>
          <p:cNvPicPr>
            <a:picLocks noChangeAspect="1" noChangeArrowheads="1"/>
          </p:cNvPicPr>
          <p:nvPr/>
        </p:nvPicPr>
        <p:blipFill>
          <a:blip r:embed="rId3" cstate="print"/>
          <a:srcRect/>
          <a:stretch>
            <a:fillRect/>
          </a:stretch>
        </p:blipFill>
        <p:spPr bwMode="auto">
          <a:xfrm>
            <a:off x="2286000" y="3200400"/>
            <a:ext cx="2108828" cy="3352800"/>
          </a:xfrm>
          <a:prstGeom prst="rect">
            <a:avLst/>
          </a:prstGeom>
          <a:noFill/>
        </p:spPr>
      </p:pic>
      <p:sp>
        <p:nvSpPr>
          <p:cNvPr id="5" name="Notched Right Arrow 4"/>
          <p:cNvSpPr/>
          <p:nvPr/>
        </p:nvSpPr>
        <p:spPr>
          <a:xfrm rot="10151592">
            <a:off x="3825875" y="4460240"/>
            <a:ext cx="1597025" cy="254000"/>
          </a:xfrm>
          <a:prstGeom prst="notched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02307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258035"/>
            <a:ext cx="10515600" cy="1265966"/>
          </a:xfrm>
        </p:spPr>
        <p:txBody>
          <a:bodyPr>
            <a:normAutofit/>
          </a:bodyPr>
          <a:lstStyle/>
          <a:p>
            <a:pPr algn="ctr"/>
            <a:r>
              <a:rPr lang="en-US" sz="4000" b="1" dirty="0" smtClean="0"/>
              <a:t>Project Overview</a:t>
            </a:r>
            <a:endParaRPr lang="en-US" sz="4000" b="1" dirty="0"/>
          </a:p>
        </p:txBody>
      </p:sp>
      <p:sp>
        <p:nvSpPr>
          <p:cNvPr id="3" name="Content Placeholder 2"/>
          <p:cNvSpPr>
            <a:spLocks noGrp="1"/>
          </p:cNvSpPr>
          <p:nvPr>
            <p:ph idx="1"/>
          </p:nvPr>
        </p:nvSpPr>
        <p:spPr>
          <a:xfrm>
            <a:off x="924560" y="1940560"/>
            <a:ext cx="10483832" cy="4676775"/>
          </a:xfrm>
        </p:spPr>
        <p:txBody>
          <a:bodyPr>
            <a:noAutofit/>
          </a:bodyPr>
          <a:lstStyle/>
          <a:p>
            <a:pPr algn="just"/>
            <a:r>
              <a:rPr lang="en-US" sz="2800" dirty="0"/>
              <a:t>The proposed project is a 12 megawatt (MW) wind farm located in Anse Canot, Dennery on the eastern shore of St. Lucia.  </a:t>
            </a:r>
            <a:endParaRPr lang="en-US" sz="2800" dirty="0" smtClean="0"/>
          </a:p>
          <a:p>
            <a:pPr algn="just"/>
            <a:r>
              <a:rPr lang="en-US" sz="2800" dirty="0" smtClean="0"/>
              <a:t>Four </a:t>
            </a:r>
            <a:r>
              <a:rPr lang="en-US" sz="2800" dirty="0"/>
              <a:t>3.0 MW wind turbines, a </a:t>
            </a:r>
            <a:r>
              <a:rPr lang="en-US" sz="2800" dirty="0" smtClean="0"/>
              <a:t>substation with attendant </a:t>
            </a:r>
            <a:r>
              <a:rPr lang="en-US" sz="2800" dirty="0"/>
              <a:t>facilities, such </a:t>
            </a:r>
            <a:r>
              <a:rPr lang="en-US" sz="2800" dirty="0" smtClean="0"/>
              <a:t>as roads </a:t>
            </a:r>
            <a:r>
              <a:rPr lang="en-US" sz="2800" dirty="0"/>
              <a:t>and underground electrical collection lines.  </a:t>
            </a:r>
            <a:endParaRPr lang="en-US" sz="2800" dirty="0" smtClean="0"/>
          </a:p>
        </p:txBody>
      </p:sp>
    </p:spTree>
    <p:extLst>
      <p:ext uri="{BB962C8B-B14F-4D97-AF65-F5344CB8AC3E}">
        <p14:creationId xmlns:p14="http://schemas.microsoft.com/office/powerpoint/2010/main" val="8696415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307340"/>
            <a:ext cx="10972800" cy="582613"/>
          </a:xfrm>
        </p:spPr>
        <p:txBody>
          <a:bodyPr>
            <a:normAutofit fontScale="90000"/>
          </a:bodyPr>
          <a:lstStyle/>
          <a:p>
            <a:pPr algn="ctr"/>
            <a:r>
              <a:rPr lang="en-US" sz="4000" b="1" dirty="0" smtClean="0"/>
              <a:t>Current Project Status</a:t>
            </a:r>
            <a:endParaRPr lang="en-US" sz="4000" b="1" dirty="0"/>
          </a:p>
        </p:txBody>
      </p:sp>
      <p:sp>
        <p:nvSpPr>
          <p:cNvPr id="3" name="Content Placeholder 2"/>
          <p:cNvSpPr>
            <a:spLocks noGrp="1"/>
          </p:cNvSpPr>
          <p:nvPr>
            <p:ph idx="1"/>
          </p:nvPr>
        </p:nvSpPr>
        <p:spPr>
          <a:xfrm>
            <a:off x="984912" y="1289685"/>
            <a:ext cx="9508490" cy="5313680"/>
          </a:xfrm>
        </p:spPr>
        <p:txBody>
          <a:bodyPr>
            <a:noAutofit/>
          </a:bodyPr>
          <a:lstStyle/>
          <a:p>
            <a:pPr algn="just">
              <a:lnSpc>
                <a:spcPct val="100000"/>
              </a:lnSpc>
              <a:spcBef>
                <a:spcPts val="0"/>
              </a:spcBef>
              <a:spcAft>
                <a:spcPts val="1200"/>
              </a:spcAft>
            </a:pPr>
            <a:r>
              <a:rPr lang="en-US" sz="2800" dirty="0"/>
              <a:t>Test tower up and over 1 year of wind data collected</a:t>
            </a:r>
          </a:p>
          <a:p>
            <a:pPr algn="just">
              <a:lnSpc>
                <a:spcPct val="100000"/>
              </a:lnSpc>
              <a:spcBef>
                <a:spcPts val="0"/>
              </a:spcBef>
              <a:spcAft>
                <a:spcPts val="1200"/>
              </a:spcAft>
            </a:pPr>
            <a:r>
              <a:rPr lang="en-US" sz="2800" dirty="0"/>
              <a:t>Executed agreement to lease Deveaux land</a:t>
            </a:r>
          </a:p>
          <a:p>
            <a:pPr algn="just">
              <a:lnSpc>
                <a:spcPct val="100000"/>
              </a:lnSpc>
              <a:spcBef>
                <a:spcPts val="0"/>
              </a:spcBef>
              <a:spcAft>
                <a:spcPts val="1200"/>
              </a:spcAft>
            </a:pPr>
            <a:r>
              <a:rPr lang="en-US" sz="2800" dirty="0"/>
              <a:t>GOSL agreement to lease </a:t>
            </a:r>
            <a:r>
              <a:rPr lang="en-GB" altLang="en-US" sz="2800" dirty="0"/>
              <a:t>lands</a:t>
            </a:r>
          </a:p>
          <a:p>
            <a:pPr algn="just">
              <a:lnSpc>
                <a:spcPct val="100000"/>
              </a:lnSpc>
              <a:spcBef>
                <a:spcPts val="0"/>
              </a:spcBef>
              <a:spcAft>
                <a:spcPts val="1200"/>
              </a:spcAft>
            </a:pPr>
            <a:r>
              <a:rPr lang="en-US" sz="2800" dirty="0">
                <a:sym typeface="+mn-ea"/>
              </a:rPr>
              <a:t>Environmental impact assessment 75% completed</a:t>
            </a:r>
          </a:p>
          <a:p>
            <a:pPr algn="just">
              <a:lnSpc>
                <a:spcPct val="100000"/>
              </a:lnSpc>
              <a:spcBef>
                <a:spcPts val="0"/>
              </a:spcBef>
              <a:spcAft>
                <a:spcPts val="1200"/>
              </a:spcAft>
            </a:pPr>
            <a:r>
              <a:rPr lang="en-US" sz="2800" dirty="0" smtClean="0">
                <a:solidFill>
                  <a:schemeClr val="tx1"/>
                </a:solidFill>
                <a:sym typeface="+mn-ea"/>
              </a:rPr>
              <a:t>Dennery community </a:t>
            </a:r>
            <a:r>
              <a:rPr lang="en-US" sz="2800" dirty="0">
                <a:solidFill>
                  <a:schemeClr val="tx1"/>
                </a:solidFill>
                <a:sym typeface="+mn-ea"/>
              </a:rPr>
              <a:t>meeting </a:t>
            </a:r>
            <a:r>
              <a:rPr lang="en-GB" altLang="en-US" sz="2800" dirty="0">
                <a:solidFill>
                  <a:schemeClr val="tx1"/>
                </a:solidFill>
                <a:sym typeface="+mn-ea"/>
              </a:rPr>
              <a:t>was held</a:t>
            </a:r>
            <a:r>
              <a:rPr lang="en-US" sz="2800" dirty="0" smtClean="0">
                <a:solidFill>
                  <a:schemeClr val="tx1"/>
                </a:solidFill>
                <a:sym typeface="+mn-ea"/>
              </a:rPr>
              <a:t> May 18, 2016</a:t>
            </a:r>
            <a:endParaRPr lang="en-US" sz="2800" dirty="0">
              <a:sym typeface="+mn-ea"/>
            </a:endParaRPr>
          </a:p>
          <a:p>
            <a:pPr algn="just">
              <a:lnSpc>
                <a:spcPct val="100000"/>
              </a:lnSpc>
              <a:spcBef>
                <a:spcPts val="0"/>
              </a:spcBef>
              <a:spcAft>
                <a:spcPts val="1200"/>
              </a:spcAft>
            </a:pPr>
            <a:r>
              <a:rPr lang="en-US" sz="2800" dirty="0" smtClean="0">
                <a:sym typeface="+mn-ea"/>
              </a:rPr>
              <a:t>Survey </a:t>
            </a:r>
            <a:r>
              <a:rPr lang="en-US" sz="2800" dirty="0">
                <a:sym typeface="+mn-ea"/>
              </a:rPr>
              <a:t>work </a:t>
            </a:r>
            <a:r>
              <a:rPr lang="en-US" sz="2800" dirty="0" smtClean="0">
                <a:sym typeface="+mn-ea"/>
              </a:rPr>
              <a:t>begun</a:t>
            </a:r>
            <a:endParaRPr lang="en-US" sz="2800" dirty="0" smtClean="0">
              <a:solidFill>
                <a:schemeClr val="tx1"/>
              </a:solidFill>
              <a:sym typeface="+mn-ea"/>
            </a:endParaRPr>
          </a:p>
        </p:txBody>
      </p:sp>
    </p:spTree>
    <p:extLst>
      <p:ext uri="{BB962C8B-B14F-4D97-AF65-F5344CB8AC3E}">
        <p14:creationId xmlns:p14="http://schemas.microsoft.com/office/powerpoint/2010/main" val="40728130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0350" y="1517650"/>
            <a:ext cx="12318365" cy="2090420"/>
          </a:xfrm>
        </p:spPr>
        <p:txBody>
          <a:bodyPr/>
          <a:lstStyle/>
          <a:p>
            <a:pPr algn="ctr"/>
            <a:r>
              <a:rPr lang="en-GB" altLang="en-US" sz="6600" dirty="0" smtClean="0"/>
              <a:t>SOLAR PV SYSTEMS</a:t>
            </a:r>
            <a:endParaRPr lang="en-GB" altLang="en-US" sz="5400" dirty="0"/>
          </a:p>
        </p:txBody>
      </p:sp>
    </p:spTree>
    <p:extLst>
      <p:ext uri="{BB962C8B-B14F-4D97-AF65-F5344CB8AC3E}">
        <p14:creationId xmlns:p14="http://schemas.microsoft.com/office/powerpoint/2010/main" val="1112250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Oriented </a:t>
            </a:r>
            <a:r>
              <a:rPr lang="en-US" dirty="0" smtClean="0"/>
              <a:t>NAMA– Renewable Energy</a:t>
            </a:r>
            <a:endParaRPr lang="en-US" dirty="0"/>
          </a:p>
        </p:txBody>
      </p:sp>
      <p:sp>
        <p:nvSpPr>
          <p:cNvPr id="3" name="Content Placeholder 2"/>
          <p:cNvSpPr>
            <a:spLocks noGrp="1"/>
          </p:cNvSpPr>
          <p:nvPr>
            <p:ph idx="1"/>
          </p:nvPr>
        </p:nvSpPr>
        <p:spPr>
          <a:xfrm>
            <a:off x="1178560" y="2712720"/>
            <a:ext cx="9949688" cy="3459480"/>
          </a:xfrm>
        </p:spPr>
        <p:txBody>
          <a:bodyPr/>
          <a:lstStyle/>
          <a:p>
            <a:r>
              <a:rPr lang="en-GB" altLang="en-US" sz="2800" dirty="0" smtClean="0"/>
              <a:t>Installation </a:t>
            </a:r>
            <a:r>
              <a:rPr lang="en-US" sz="2800" dirty="0" smtClean="0"/>
              <a:t>of Distributed PV Systems </a:t>
            </a:r>
            <a:r>
              <a:rPr lang="en-GB" altLang="en-US" sz="2800" dirty="0" smtClean="0"/>
              <a:t>on public buildings</a:t>
            </a:r>
          </a:p>
          <a:p>
            <a:pPr lvl="1"/>
            <a:endParaRPr lang="en-GB" altLang="en-US" sz="2800" dirty="0" smtClean="0"/>
          </a:p>
          <a:p>
            <a:pPr marL="0" indent="0">
              <a:buNone/>
            </a:pPr>
            <a:endParaRPr lang="en-GB" altLang="en-US" sz="2800" dirty="0" smtClean="0"/>
          </a:p>
          <a:p>
            <a:r>
              <a:rPr lang="en-GB" altLang="en-US" sz="2800" dirty="0" smtClean="0">
                <a:sym typeface="+mn-ea"/>
              </a:rPr>
              <a:t>Promotion of the use </a:t>
            </a:r>
            <a:r>
              <a:rPr lang="en-US" sz="2800" dirty="0" smtClean="0">
                <a:sym typeface="+mn-ea"/>
              </a:rPr>
              <a:t>of Distributed PV Systems</a:t>
            </a:r>
          </a:p>
          <a:p>
            <a:pPr marL="0" indent="0">
              <a:buNone/>
            </a:pPr>
            <a:endParaRPr lang="en-GB" altLang="en-US" dirty="0" smtClean="0">
              <a:sym typeface="+mn-ea"/>
            </a:endParaRPr>
          </a:p>
          <a:p>
            <a:endParaRPr lang="en-US" dirty="0" smtClean="0"/>
          </a:p>
          <a:p>
            <a:endParaRPr lang="en-US" dirty="0" smtClean="0"/>
          </a:p>
          <a:p>
            <a:endParaRPr lang="en-US" dirty="0"/>
          </a:p>
        </p:txBody>
      </p:sp>
    </p:spTree>
    <p:extLst>
      <p:ext uri="{BB962C8B-B14F-4D97-AF65-F5344CB8AC3E}">
        <p14:creationId xmlns:p14="http://schemas.microsoft.com/office/powerpoint/2010/main" val="20646171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872" y="0"/>
            <a:ext cx="8387686" cy="917764"/>
          </a:xfrm>
        </p:spPr>
        <p:txBody>
          <a:bodyPr/>
          <a:lstStyle/>
          <a:p>
            <a:r>
              <a:rPr lang="en-029" dirty="0" smtClean="0"/>
              <a:t>SOLAR HEADS OF STATE</a:t>
            </a:r>
            <a:endParaRPr lang="en-029" dirty="0"/>
          </a:p>
        </p:txBody>
      </p:sp>
      <p:sp>
        <p:nvSpPr>
          <p:cNvPr id="3" name="Content Placeholder 2"/>
          <p:cNvSpPr>
            <a:spLocks noGrp="1"/>
          </p:cNvSpPr>
          <p:nvPr>
            <p:ph idx="1"/>
          </p:nvPr>
        </p:nvSpPr>
        <p:spPr>
          <a:xfrm>
            <a:off x="833121" y="1473200"/>
            <a:ext cx="6318306" cy="4703763"/>
          </a:xfrm>
        </p:spPr>
        <p:txBody>
          <a:bodyPr>
            <a:normAutofit/>
          </a:bodyPr>
          <a:lstStyle/>
          <a:p>
            <a:pPr>
              <a:buFont typeface="Wingdings" pitchFamily="2" charset="2"/>
              <a:buChar char="q"/>
            </a:pPr>
            <a:r>
              <a:rPr lang="en-029" sz="2400" dirty="0" smtClean="0"/>
              <a:t>International Programme responsible for the installation of Solar PV systems on the official residences of Heads of Government or State</a:t>
            </a:r>
          </a:p>
          <a:p>
            <a:pPr>
              <a:buFont typeface="Wingdings" pitchFamily="2" charset="2"/>
              <a:buChar char="q"/>
            </a:pPr>
            <a:r>
              <a:rPr lang="en-029" sz="2400" dirty="0" smtClean="0"/>
              <a:t>Government House was selected as the site in St. Lucia</a:t>
            </a:r>
          </a:p>
          <a:p>
            <a:pPr>
              <a:buFont typeface="Wingdings" pitchFamily="2" charset="2"/>
              <a:buChar char="q"/>
            </a:pPr>
            <a:r>
              <a:rPr lang="en-029" sz="2400" dirty="0" smtClean="0"/>
              <a:t>Designs and preparatory work for this project have been completed.</a:t>
            </a:r>
          </a:p>
          <a:p>
            <a:pPr>
              <a:buFont typeface="Wingdings" pitchFamily="2" charset="2"/>
              <a:buChar char="q"/>
            </a:pPr>
            <a:r>
              <a:rPr lang="en-029" sz="2400" dirty="0" smtClean="0"/>
              <a:t>Counterpart funding in the amount of $x required from GOSL</a:t>
            </a:r>
            <a:endParaRPr lang="en-029" sz="2400" dirty="0"/>
          </a:p>
        </p:txBody>
      </p:sp>
      <p:sp>
        <p:nvSpPr>
          <p:cNvPr id="4" name="Slide Number Placeholder 3"/>
          <p:cNvSpPr>
            <a:spLocks noGrp="1"/>
          </p:cNvSpPr>
          <p:nvPr>
            <p:ph type="sldNum" sz="quarter" idx="12"/>
          </p:nvPr>
        </p:nvSpPr>
        <p:spPr/>
        <p:txBody>
          <a:bodyPr/>
          <a:lstStyle/>
          <a:p>
            <a:fld id="{0EF5FADE-812B-48D8-AFD6-C776D4E6584F}" type="slidenum">
              <a:rPr lang="en-US" smtClean="0"/>
              <a:pPr/>
              <a:t>45</a:t>
            </a:fld>
            <a:endParaRPr lang="en-US" dirty="0"/>
          </a:p>
        </p:txBody>
      </p:sp>
      <p:pic>
        <p:nvPicPr>
          <p:cNvPr id="65538" name="Picture 2" descr="https://scontent-mia1-1.xx.fbcdn.net/v/t1.0-9/12472820_913455552104915_4704850273046893969_n.jpg?oh=2d34ffb940d728d031617db655538e79&amp;oe=57E26973"/>
          <p:cNvPicPr>
            <a:picLocks noChangeAspect="1" noChangeArrowheads="1"/>
          </p:cNvPicPr>
          <p:nvPr/>
        </p:nvPicPr>
        <p:blipFill>
          <a:blip r:embed="rId2" cstate="print"/>
          <a:srcRect/>
          <a:stretch>
            <a:fillRect/>
          </a:stretch>
        </p:blipFill>
        <p:spPr bwMode="auto">
          <a:xfrm>
            <a:off x="7454752" y="1214651"/>
            <a:ext cx="4186789" cy="2355069"/>
          </a:xfrm>
          <a:prstGeom prst="rect">
            <a:avLst/>
          </a:prstGeom>
          <a:noFill/>
        </p:spPr>
      </p:pic>
      <p:pic>
        <p:nvPicPr>
          <p:cNvPr id="65540" name="Picture 4" descr="https://scontent-mia1-1.xx.fbcdn.net/v/t1.0-9/12800395_913455335438270_634028061514017373_n.jpg?oh=f6eeb1937c3b046c4b60036439c2a983&amp;oe=57D407BB"/>
          <p:cNvPicPr>
            <a:picLocks noChangeAspect="1" noChangeArrowheads="1"/>
          </p:cNvPicPr>
          <p:nvPr/>
        </p:nvPicPr>
        <p:blipFill>
          <a:blip r:embed="rId3" cstate="print"/>
          <a:srcRect/>
          <a:stretch>
            <a:fillRect/>
          </a:stretch>
        </p:blipFill>
        <p:spPr bwMode="auto">
          <a:xfrm>
            <a:off x="7274257" y="3983765"/>
            <a:ext cx="4531057" cy="2548720"/>
          </a:xfrm>
          <a:prstGeom prst="rect">
            <a:avLst/>
          </a:prstGeom>
          <a:noFill/>
        </p:spPr>
      </p:pic>
    </p:spTree>
    <p:extLst>
      <p:ext uri="{BB962C8B-B14F-4D97-AF65-F5344CB8AC3E}">
        <p14:creationId xmlns:p14="http://schemas.microsoft.com/office/powerpoint/2010/main" val="41479654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223" y="201352"/>
            <a:ext cx="10107304" cy="1026947"/>
          </a:xfrm>
        </p:spPr>
        <p:txBody>
          <a:bodyPr/>
          <a:lstStyle/>
          <a:p>
            <a:r>
              <a:rPr lang="en-029" dirty="0" smtClean="0"/>
              <a:t>SOLAR PV SYSTEM AT NEMO</a:t>
            </a:r>
            <a:endParaRPr lang="en-029" dirty="0"/>
          </a:p>
        </p:txBody>
      </p:sp>
      <p:sp>
        <p:nvSpPr>
          <p:cNvPr id="4" name="Slide Number Placeholder 3"/>
          <p:cNvSpPr>
            <a:spLocks noGrp="1"/>
          </p:cNvSpPr>
          <p:nvPr>
            <p:ph type="sldNum" sz="quarter" idx="12"/>
          </p:nvPr>
        </p:nvSpPr>
        <p:spPr/>
        <p:txBody>
          <a:bodyPr/>
          <a:lstStyle/>
          <a:p>
            <a:fld id="{0EF5FADE-812B-48D8-AFD6-C776D4E6584F}" type="slidenum">
              <a:rPr lang="en-US" smtClean="0"/>
              <a:pPr/>
              <a:t>46</a:t>
            </a:fld>
            <a:endParaRPr lang="en-US" dirty="0"/>
          </a:p>
        </p:txBody>
      </p:sp>
      <p:pic>
        <p:nvPicPr>
          <p:cNvPr id="66562" name="Picture 2" descr="https://scontent-mia1-1.xx.fbcdn.net/t31.0-8/12764508_910217809095356_4852364021075000361_o.jpg"/>
          <p:cNvPicPr>
            <a:picLocks noChangeAspect="1" noChangeArrowheads="1"/>
          </p:cNvPicPr>
          <p:nvPr/>
        </p:nvPicPr>
        <p:blipFill>
          <a:blip r:embed="rId3" cstate="print"/>
          <a:srcRect/>
          <a:stretch>
            <a:fillRect/>
          </a:stretch>
        </p:blipFill>
        <p:spPr bwMode="auto">
          <a:xfrm>
            <a:off x="1383873" y="1501253"/>
            <a:ext cx="6797687" cy="4517409"/>
          </a:xfrm>
          <a:prstGeom prst="rect">
            <a:avLst/>
          </a:prstGeom>
          <a:noFill/>
        </p:spPr>
      </p:pic>
      <p:pic>
        <p:nvPicPr>
          <p:cNvPr id="66564" name="Picture 4" descr="https://scontent-mia1-1.xx.fbcdn.net/t31.0-8/12771527_10153477757483214_3938145453273279105_o.jpg"/>
          <p:cNvPicPr>
            <a:picLocks noChangeAspect="1" noChangeArrowheads="1"/>
          </p:cNvPicPr>
          <p:nvPr/>
        </p:nvPicPr>
        <p:blipFill>
          <a:blip r:embed="rId4" cstate="print"/>
          <a:srcRect/>
          <a:stretch>
            <a:fillRect/>
          </a:stretch>
        </p:blipFill>
        <p:spPr bwMode="auto">
          <a:xfrm>
            <a:off x="8453416" y="4036348"/>
            <a:ext cx="3048000" cy="2286000"/>
          </a:xfrm>
          <a:prstGeom prst="rect">
            <a:avLst/>
          </a:prstGeom>
          <a:noFill/>
        </p:spPr>
      </p:pic>
      <p:pic>
        <p:nvPicPr>
          <p:cNvPr id="66566" name="Picture 6" descr="https://fbcdn-photos-a-a.akamaihd.net/hphotos-ak-xfp1/v/t1.0-0/s480x480/12745625_10153477599633214_4200525210713257002_n.jpg?oh=6b255f788bb713703654c068c1da7458&amp;oe=57DEB6AA&amp;__gda__=1473136211_2a1a08661b80ffa988400a8c5b99ee03"/>
          <p:cNvPicPr>
            <a:picLocks noChangeAspect="1" noChangeArrowheads="1"/>
          </p:cNvPicPr>
          <p:nvPr/>
        </p:nvPicPr>
        <p:blipFill>
          <a:blip r:embed="rId5" cstate="print"/>
          <a:srcRect/>
          <a:stretch>
            <a:fillRect/>
          </a:stretch>
        </p:blipFill>
        <p:spPr bwMode="auto">
          <a:xfrm>
            <a:off x="8529851" y="1531287"/>
            <a:ext cx="3002507" cy="2251881"/>
          </a:xfrm>
          <a:prstGeom prst="rect">
            <a:avLst/>
          </a:prstGeom>
          <a:noFill/>
        </p:spPr>
      </p:pic>
      <p:sp>
        <p:nvSpPr>
          <p:cNvPr id="8" name="TextBox 7"/>
          <p:cNvSpPr txBox="1"/>
          <p:nvPr/>
        </p:nvSpPr>
        <p:spPr>
          <a:xfrm>
            <a:off x="1351127" y="6045959"/>
            <a:ext cx="4804013" cy="369332"/>
          </a:xfrm>
          <a:prstGeom prst="rect">
            <a:avLst/>
          </a:prstGeom>
          <a:noFill/>
        </p:spPr>
        <p:txBody>
          <a:bodyPr wrap="square" rtlCol="0">
            <a:spAutoFit/>
          </a:bodyPr>
          <a:lstStyle/>
          <a:p>
            <a:r>
              <a:rPr lang="en-029" dirty="0" smtClean="0"/>
              <a:t> 25 kW PV system installed at NEMO</a:t>
            </a:r>
            <a:endParaRPr lang="en-029" dirty="0"/>
          </a:p>
        </p:txBody>
      </p:sp>
    </p:spTree>
    <p:extLst>
      <p:ext uri="{BB962C8B-B14F-4D97-AF65-F5344CB8AC3E}">
        <p14:creationId xmlns:p14="http://schemas.microsoft.com/office/powerpoint/2010/main" val="11910807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9862312" cy="974675"/>
          </a:xfrm>
        </p:spPr>
        <p:txBody>
          <a:bodyPr/>
          <a:lstStyle/>
          <a:p>
            <a:r>
              <a:rPr lang="en-029" dirty="0" smtClean="0"/>
              <a:t>SOLAR PV SYSTEM AT NMWC</a:t>
            </a:r>
            <a:endParaRPr lang="en-029" dirty="0"/>
          </a:p>
        </p:txBody>
      </p:sp>
      <p:sp>
        <p:nvSpPr>
          <p:cNvPr id="4" name="Slide Number Placeholder 3"/>
          <p:cNvSpPr>
            <a:spLocks noGrp="1"/>
          </p:cNvSpPr>
          <p:nvPr>
            <p:ph type="sldNum" sz="quarter" idx="12"/>
          </p:nvPr>
        </p:nvSpPr>
        <p:spPr/>
        <p:txBody>
          <a:bodyPr/>
          <a:lstStyle/>
          <a:p>
            <a:fld id="{0EF5FADE-812B-48D8-AFD6-C776D4E6584F}" type="slidenum">
              <a:rPr lang="en-US" smtClean="0"/>
              <a:pPr/>
              <a:t>47</a:t>
            </a:fld>
            <a:endParaRPr lang="en-US" dirty="0"/>
          </a:p>
        </p:txBody>
      </p:sp>
      <p:pic>
        <p:nvPicPr>
          <p:cNvPr id="67586" name="Picture 2" descr="https://scontent-mia1-1.xx.fbcdn.net/t31.0-8/12794729_918009891649481_7911205158801729471_o.jpg"/>
          <p:cNvPicPr>
            <a:picLocks noChangeAspect="1" noChangeArrowheads="1"/>
          </p:cNvPicPr>
          <p:nvPr/>
        </p:nvPicPr>
        <p:blipFill>
          <a:blip r:embed="rId2" cstate="print"/>
          <a:srcRect/>
          <a:stretch>
            <a:fillRect/>
          </a:stretch>
        </p:blipFill>
        <p:spPr bwMode="auto">
          <a:xfrm>
            <a:off x="1438465" y="1583820"/>
            <a:ext cx="5849439" cy="3887250"/>
          </a:xfrm>
          <a:prstGeom prst="rect">
            <a:avLst/>
          </a:prstGeom>
          <a:noFill/>
        </p:spPr>
      </p:pic>
      <p:pic>
        <p:nvPicPr>
          <p:cNvPr id="67588" name="Picture 4" descr="https://scontent-mia1-1.xx.fbcdn.net/t31.0-8/11252866_918512771599193_6944038350917283711_o.jpg"/>
          <p:cNvPicPr>
            <a:picLocks noChangeAspect="1" noChangeArrowheads="1"/>
          </p:cNvPicPr>
          <p:nvPr/>
        </p:nvPicPr>
        <p:blipFill>
          <a:blip r:embed="rId3" cstate="print"/>
          <a:srcRect/>
          <a:stretch>
            <a:fillRect/>
          </a:stretch>
        </p:blipFill>
        <p:spPr bwMode="auto">
          <a:xfrm>
            <a:off x="7702789" y="1915827"/>
            <a:ext cx="3439917" cy="2286000"/>
          </a:xfrm>
          <a:prstGeom prst="rect">
            <a:avLst/>
          </a:prstGeom>
          <a:noFill/>
        </p:spPr>
      </p:pic>
      <p:sp>
        <p:nvSpPr>
          <p:cNvPr id="7" name="TextBox 6"/>
          <p:cNvSpPr txBox="1"/>
          <p:nvPr/>
        </p:nvSpPr>
        <p:spPr>
          <a:xfrm>
            <a:off x="1419367" y="5595582"/>
            <a:ext cx="5759356" cy="369332"/>
          </a:xfrm>
          <a:prstGeom prst="rect">
            <a:avLst/>
          </a:prstGeom>
          <a:noFill/>
        </p:spPr>
        <p:txBody>
          <a:bodyPr wrap="square" rtlCol="0">
            <a:spAutoFit/>
          </a:bodyPr>
          <a:lstStyle/>
          <a:p>
            <a:r>
              <a:rPr lang="en-029" dirty="0" smtClean="0"/>
              <a:t>PV System at NMWC</a:t>
            </a:r>
            <a:endParaRPr lang="en-029" dirty="0"/>
          </a:p>
        </p:txBody>
      </p:sp>
      <p:sp>
        <p:nvSpPr>
          <p:cNvPr id="8" name="TextBox 7"/>
          <p:cNvSpPr txBox="1"/>
          <p:nvPr/>
        </p:nvSpPr>
        <p:spPr>
          <a:xfrm>
            <a:off x="7806519" y="4326340"/>
            <a:ext cx="3261815" cy="646331"/>
          </a:xfrm>
          <a:prstGeom prst="rect">
            <a:avLst/>
          </a:prstGeom>
          <a:noFill/>
        </p:spPr>
        <p:txBody>
          <a:bodyPr wrap="square" rtlCol="0">
            <a:spAutoFit/>
          </a:bodyPr>
          <a:lstStyle/>
          <a:p>
            <a:r>
              <a:rPr lang="en-029" dirty="0" smtClean="0"/>
              <a:t>Director of NMWC speaking at press launch</a:t>
            </a:r>
            <a:endParaRPr lang="en-029" dirty="0"/>
          </a:p>
        </p:txBody>
      </p:sp>
    </p:spTree>
    <p:extLst>
      <p:ext uri="{BB962C8B-B14F-4D97-AF65-F5344CB8AC3E}">
        <p14:creationId xmlns:p14="http://schemas.microsoft.com/office/powerpoint/2010/main" val="26188546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383032"/>
            <a:ext cx="9587992" cy="693928"/>
          </a:xfrm>
        </p:spPr>
        <p:txBody>
          <a:bodyPr>
            <a:normAutofit fontScale="90000"/>
          </a:bodyPr>
          <a:lstStyle/>
          <a:p>
            <a:pPr algn="ctr"/>
            <a:r>
              <a:rPr lang="en-US" dirty="0" smtClean="0"/>
              <a:t>SOLAR FARM</a:t>
            </a:r>
            <a:endParaRPr lang="en-US" dirty="0"/>
          </a:p>
        </p:txBody>
      </p:sp>
      <p:sp>
        <p:nvSpPr>
          <p:cNvPr id="3" name="Content Placeholder 2"/>
          <p:cNvSpPr>
            <a:spLocks noGrp="1"/>
          </p:cNvSpPr>
          <p:nvPr>
            <p:ph idx="1"/>
          </p:nvPr>
        </p:nvSpPr>
        <p:spPr>
          <a:xfrm>
            <a:off x="1069848" y="1259840"/>
            <a:ext cx="10278872" cy="4912360"/>
          </a:xfrm>
        </p:spPr>
        <p:txBody>
          <a:bodyPr>
            <a:normAutofit/>
          </a:bodyPr>
          <a:lstStyle/>
          <a:p>
            <a:r>
              <a:rPr lang="en-GB" altLang="en-US" sz="3200" dirty="0"/>
              <a:t>The electric u</a:t>
            </a:r>
            <a:r>
              <a:rPr lang="en-US" sz="3200" dirty="0"/>
              <a:t>tility company </a:t>
            </a:r>
            <a:r>
              <a:rPr lang="en-GB" altLang="en-US" sz="3200" dirty="0" smtClean="0"/>
              <a:t>with assistance from t</a:t>
            </a:r>
            <a:r>
              <a:rPr lang="en-US" dirty="0" smtClean="0">
                <a:sym typeface="+mn-ea"/>
              </a:rPr>
              <a:t>he </a:t>
            </a:r>
            <a:r>
              <a:rPr lang="en-US" dirty="0">
                <a:sym typeface="+mn-ea"/>
              </a:rPr>
              <a:t>Government of Saint Lucia </a:t>
            </a:r>
            <a:r>
              <a:rPr lang="en-GB" altLang="en-US" dirty="0" smtClean="0">
                <a:sym typeface="+mn-ea"/>
              </a:rPr>
              <a:t>through the support of </a:t>
            </a:r>
            <a:r>
              <a:rPr lang="en-US" sz="3200" dirty="0" smtClean="0"/>
              <a:t>C</a:t>
            </a:r>
            <a:r>
              <a:rPr lang="en-GB" altLang="en-US" sz="3200" dirty="0" smtClean="0"/>
              <a:t>WR/CCI/RMI </a:t>
            </a:r>
            <a:r>
              <a:rPr lang="en-US" altLang="en-US" dirty="0" smtClean="0"/>
              <a:t>has begun the</a:t>
            </a:r>
            <a:r>
              <a:rPr lang="en-US" sz="3200" dirty="0" smtClean="0"/>
              <a:t> development a 3MW Solar Farm </a:t>
            </a:r>
            <a:r>
              <a:rPr lang="en-GB" altLang="en-US" sz="3200" dirty="0" smtClean="0"/>
              <a:t>in Vieux Fort.</a:t>
            </a:r>
          </a:p>
          <a:p>
            <a:endParaRPr lang="en-US" sz="3200" dirty="0" smtClean="0"/>
          </a:p>
          <a:p>
            <a:pPr marL="0" indent="0">
              <a:buNone/>
            </a:pPr>
            <a:endParaRPr lang="en-US" sz="3200" dirty="0" smtClean="0"/>
          </a:p>
          <a:p>
            <a:pPr marL="0" indent="0">
              <a:buNone/>
            </a:pPr>
            <a:endParaRPr lang="en-US" sz="3200" dirty="0"/>
          </a:p>
        </p:txBody>
      </p:sp>
      <p:pic>
        <p:nvPicPr>
          <p:cNvPr id="113666" name="Picture 2" descr="http://www.rresolar.com/images/solar_farm1.jpg"/>
          <p:cNvPicPr>
            <a:picLocks noChangeAspect="1" noChangeArrowheads="1"/>
          </p:cNvPicPr>
          <p:nvPr/>
        </p:nvPicPr>
        <p:blipFill>
          <a:blip r:embed="rId2" cstate="print"/>
          <a:srcRect/>
          <a:stretch>
            <a:fillRect/>
          </a:stretch>
        </p:blipFill>
        <p:spPr bwMode="auto">
          <a:xfrm>
            <a:off x="5652770" y="3428366"/>
            <a:ext cx="4419600" cy="3099613"/>
          </a:xfrm>
          <a:prstGeom prst="flowChartPunchedTape">
            <a:avLst/>
          </a:prstGeom>
          <a:noFill/>
        </p:spPr>
      </p:pic>
      <p:pic>
        <p:nvPicPr>
          <p:cNvPr id="113668" name="Picture 4" descr="http://d-maps.com/m/america/stelucie/stelucie11.gif"/>
          <p:cNvPicPr>
            <a:picLocks noChangeAspect="1" noChangeArrowheads="1"/>
          </p:cNvPicPr>
          <p:nvPr/>
        </p:nvPicPr>
        <p:blipFill>
          <a:blip r:embed="rId3" cstate="print"/>
          <a:srcRect/>
          <a:stretch>
            <a:fillRect/>
          </a:stretch>
        </p:blipFill>
        <p:spPr bwMode="auto">
          <a:xfrm>
            <a:off x="2286000" y="3200400"/>
            <a:ext cx="2108828" cy="3352800"/>
          </a:xfrm>
          <a:prstGeom prst="rect">
            <a:avLst/>
          </a:prstGeom>
          <a:noFill/>
        </p:spPr>
      </p:pic>
      <p:sp>
        <p:nvSpPr>
          <p:cNvPr id="6" name="Notched Right Arrow 5"/>
          <p:cNvSpPr/>
          <p:nvPr/>
        </p:nvSpPr>
        <p:spPr>
          <a:xfrm rot="9352977">
            <a:off x="3485515" y="5528310"/>
            <a:ext cx="2329180" cy="169545"/>
          </a:xfrm>
          <a:prstGeom prst="notched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51527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PV Projects</a:t>
            </a:r>
            <a:endParaRPr lang="en-US" dirty="0"/>
          </a:p>
        </p:txBody>
      </p:sp>
      <p:sp>
        <p:nvSpPr>
          <p:cNvPr id="3" name="Content Placeholder 2"/>
          <p:cNvSpPr>
            <a:spLocks noGrp="1"/>
          </p:cNvSpPr>
          <p:nvPr>
            <p:ph idx="1"/>
          </p:nvPr>
        </p:nvSpPr>
        <p:spPr/>
        <p:txBody>
          <a:bodyPr>
            <a:normAutofit/>
          </a:bodyPr>
          <a:lstStyle/>
          <a:p>
            <a:r>
              <a:rPr lang="en-US" sz="2400" dirty="0" err="1" smtClean="0"/>
              <a:t>Marchand</a:t>
            </a:r>
            <a:r>
              <a:rPr lang="en-US" sz="2400" dirty="0" smtClean="0"/>
              <a:t> Community Centre</a:t>
            </a:r>
          </a:p>
          <a:p>
            <a:r>
              <a:rPr lang="en-US" sz="2400" dirty="0" smtClean="0"/>
              <a:t>Pigeon Island National Landmark</a:t>
            </a:r>
          </a:p>
          <a:p>
            <a:r>
              <a:rPr lang="en-US" sz="2400" dirty="0" smtClean="0"/>
              <a:t>St. Jude’s Hospital</a:t>
            </a:r>
          </a:p>
          <a:p>
            <a:r>
              <a:rPr lang="en-US" sz="2400" dirty="0" smtClean="0"/>
              <a:t>Other Governments Buildings – presently being assessed</a:t>
            </a:r>
            <a:endParaRPr lang="en-US" sz="2400" dirty="0"/>
          </a:p>
        </p:txBody>
      </p:sp>
    </p:spTree>
    <p:extLst>
      <p:ext uri="{BB962C8B-B14F-4D97-AF65-F5344CB8AC3E}">
        <p14:creationId xmlns:p14="http://schemas.microsoft.com/office/powerpoint/2010/main" val="16264247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US" dirty="0" smtClean="0"/>
              <a:t>Translating into Mitigation Action</a:t>
            </a:r>
            <a:endParaRPr lang="en-029" dirty="0"/>
          </a:p>
        </p:txBody>
      </p:sp>
      <p:grpSp>
        <p:nvGrpSpPr>
          <p:cNvPr id="5" name="Group 4"/>
          <p:cNvGrpSpPr/>
          <p:nvPr/>
        </p:nvGrpSpPr>
        <p:grpSpPr>
          <a:xfrm>
            <a:off x="766445" y="4719959"/>
            <a:ext cx="10252075" cy="1939609"/>
            <a:chOff x="496742" y="4468031"/>
            <a:chExt cx="10252075" cy="1939609"/>
          </a:xfrm>
        </p:grpSpPr>
        <p:grpSp>
          <p:nvGrpSpPr>
            <p:cNvPr id="6" name="Group 5"/>
            <p:cNvGrpSpPr/>
            <p:nvPr/>
          </p:nvGrpSpPr>
          <p:grpSpPr>
            <a:xfrm>
              <a:off x="496742" y="4468031"/>
              <a:ext cx="7692390" cy="1939609"/>
              <a:chOff x="721634" y="4369752"/>
              <a:chExt cx="7692390" cy="1939609"/>
            </a:xfrm>
          </p:grpSpPr>
          <p:pic>
            <p:nvPicPr>
              <p:cNvPr id="8" name="Picture 7" descr="Z:\PHOTO GALLERY\ENERGY\Latille-Falls-07\SDC10172.JPG"/>
              <p:cNvPicPr/>
              <p:nvPr/>
            </p:nvPicPr>
            <p:blipFill>
              <a:blip r:embed="rId2">
                <a:extLst>
                  <a:ext uri="{28A0092B-C50C-407E-A947-70E740481C1C}">
                    <a14:useLocalDpi xmlns:a14="http://schemas.microsoft.com/office/drawing/2010/main" val="0"/>
                  </a:ext>
                </a:extLst>
              </a:blip>
              <a:srcRect/>
              <a:stretch>
                <a:fillRect/>
              </a:stretch>
            </p:blipFill>
            <p:spPr bwMode="auto">
              <a:xfrm>
                <a:off x="721634" y="4389120"/>
                <a:ext cx="2560320" cy="1920240"/>
              </a:xfrm>
              <a:prstGeom prst="rect">
                <a:avLst/>
              </a:prstGeom>
              <a:noFill/>
              <a:ln>
                <a:noFill/>
              </a:ln>
            </p:spPr>
          </p:pic>
          <p:pic>
            <p:nvPicPr>
              <p:cNvPr id="9" name="Picture 8" descr="Z:\PHOTO GALLERY\ENERGY\PV Demo Site Visits\IMG_5495.JPG"/>
              <p:cNvPicPr/>
              <p:nvPr/>
            </p:nvPicPr>
            <p:blipFill rotWithShape="1">
              <a:blip r:embed="rId3">
                <a:extLst>
                  <a:ext uri="{28A0092B-C50C-407E-A947-70E740481C1C}">
                    <a14:useLocalDpi xmlns:a14="http://schemas.microsoft.com/office/drawing/2010/main" val="0"/>
                  </a:ext>
                </a:extLst>
              </a:blip>
              <a:srcRect b="19254"/>
              <a:stretch/>
            </p:blipFill>
            <p:spPr bwMode="auto">
              <a:xfrm>
                <a:off x="3281954" y="4369753"/>
                <a:ext cx="2571750" cy="1939608"/>
              </a:xfrm>
              <a:prstGeom prst="rect">
                <a:avLst/>
              </a:prstGeom>
              <a:noFill/>
              <a:ln>
                <a:noFill/>
              </a:ln>
              <a:extLst>
                <a:ext uri="{53640926-AAD7-44D8-BBD7-CCE9431645EC}">
                  <a14:shadowObscured xmlns:a14="http://schemas.microsoft.com/office/drawing/2010/main"/>
                </a:ext>
              </a:extLst>
            </p:spPr>
          </p:pic>
          <p:pic>
            <p:nvPicPr>
              <p:cNvPr id="10" name="Picture 9" descr="Z:\PHOTO GALLERY\ENERGY\Praslin Wind Turbine Commissioning\IMG_0933.JPG"/>
              <p:cNvPicPr/>
              <p:nvPr/>
            </p:nvPicPr>
            <p:blipFill>
              <a:blip r:embed="rId4">
                <a:extLst>
                  <a:ext uri="{28A0092B-C50C-407E-A947-70E740481C1C}">
                    <a14:useLocalDpi xmlns:a14="http://schemas.microsoft.com/office/drawing/2010/main" val="0"/>
                  </a:ext>
                </a:extLst>
              </a:blip>
              <a:srcRect/>
              <a:stretch>
                <a:fillRect/>
              </a:stretch>
            </p:blipFill>
            <p:spPr bwMode="auto">
              <a:xfrm>
                <a:off x="5854339" y="4369752"/>
                <a:ext cx="2559685" cy="1920240"/>
              </a:xfrm>
              <a:prstGeom prst="rect">
                <a:avLst/>
              </a:prstGeom>
              <a:noFill/>
              <a:ln>
                <a:noFill/>
              </a:ln>
            </p:spPr>
          </p:pic>
        </p:grpSp>
        <p:pic>
          <p:nvPicPr>
            <p:cNvPr id="7" name="Picture 6" descr="Z:\PHOTO GALLERY\ENERGY\Energy video-09\IMG_5902.JPG"/>
            <p:cNvPicPr/>
            <p:nvPr/>
          </p:nvPicPr>
          <p:blipFill>
            <a:blip r:embed="rId5">
              <a:extLst>
                <a:ext uri="{28A0092B-C50C-407E-A947-70E740481C1C}">
                  <a14:useLocalDpi xmlns:a14="http://schemas.microsoft.com/office/drawing/2010/main" val="0"/>
                </a:ext>
              </a:extLst>
            </a:blip>
            <a:srcRect/>
            <a:stretch>
              <a:fillRect/>
            </a:stretch>
          </p:blipFill>
          <p:spPr bwMode="auto">
            <a:xfrm>
              <a:off x="8189132" y="4468031"/>
              <a:ext cx="2559685" cy="1920240"/>
            </a:xfrm>
            <a:prstGeom prst="rect">
              <a:avLst/>
            </a:prstGeom>
            <a:noFill/>
            <a:ln>
              <a:noFill/>
            </a:ln>
          </p:spPr>
        </p:pic>
      </p:grpSp>
    </p:spTree>
    <p:extLst>
      <p:ext uri="{BB962C8B-B14F-4D97-AF65-F5344CB8AC3E}">
        <p14:creationId xmlns:p14="http://schemas.microsoft.com/office/powerpoint/2010/main" val="12120619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DRYERS</a:t>
            </a:r>
            <a:endParaRPr lang="en-GB" dirty="0"/>
          </a:p>
        </p:txBody>
      </p:sp>
      <p:sp>
        <p:nvSpPr>
          <p:cNvPr id="3" name="Content Placeholder 2"/>
          <p:cNvSpPr>
            <a:spLocks noGrp="1"/>
          </p:cNvSpPr>
          <p:nvPr>
            <p:ph idx="1"/>
          </p:nvPr>
        </p:nvSpPr>
        <p:spPr/>
        <p:txBody>
          <a:bodyPr>
            <a:normAutofit/>
          </a:bodyPr>
          <a:lstStyle/>
          <a:p>
            <a:r>
              <a:rPr lang="en-US" sz="2800" dirty="0" smtClean="0"/>
              <a:t>Solar Dryers</a:t>
            </a:r>
          </a:p>
          <a:p>
            <a:pPr lvl="1"/>
            <a:r>
              <a:rPr lang="en-US" sz="2800" dirty="0" smtClean="0"/>
              <a:t>Agro processing </a:t>
            </a:r>
          </a:p>
          <a:p>
            <a:pPr lvl="1"/>
            <a:r>
              <a:rPr lang="en-US" sz="2800" dirty="0" smtClean="0"/>
              <a:t>Reduction in the use of LPG  </a:t>
            </a:r>
          </a:p>
          <a:p>
            <a:pPr lvl="1"/>
            <a:endParaRPr lang="en-GB" sz="2400" dirty="0" smtClean="0"/>
          </a:p>
          <a:p>
            <a:pPr marL="457200" lvl="1" indent="0">
              <a:buNone/>
            </a:pPr>
            <a:endParaRPr lang="en-GB" sz="2400" dirty="0"/>
          </a:p>
        </p:txBody>
      </p:sp>
    </p:spTree>
    <p:extLst>
      <p:ext uri="{BB962C8B-B14F-4D97-AF65-F5344CB8AC3E}">
        <p14:creationId xmlns:p14="http://schemas.microsoft.com/office/powerpoint/2010/main" val="10312979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p:txBody>
          <a:bodyPr/>
          <a:lstStyle/>
          <a:p>
            <a:r>
              <a:rPr lang="en-US" sz="2400" dirty="0" smtClean="0"/>
              <a:t>GOVERNMENT WILL</a:t>
            </a:r>
          </a:p>
          <a:p>
            <a:r>
              <a:rPr lang="en-US" sz="2400" dirty="0" smtClean="0"/>
              <a:t>Time frame for NURC to be become fully operational</a:t>
            </a:r>
          </a:p>
          <a:p>
            <a:r>
              <a:rPr lang="en-US" sz="2400" dirty="0" smtClean="0"/>
              <a:t>Limitation with Grid Infrastructure</a:t>
            </a:r>
          </a:p>
          <a:p>
            <a:r>
              <a:rPr lang="en-US" sz="2400" dirty="0" smtClean="0"/>
              <a:t>Monitoring and Evaluation of </a:t>
            </a:r>
            <a:r>
              <a:rPr lang="en-US" sz="2400" dirty="0" err="1" smtClean="0"/>
              <a:t>Programmes</a:t>
            </a:r>
            <a:endParaRPr lang="en-US" sz="2400" dirty="0" smtClean="0"/>
          </a:p>
          <a:p>
            <a:pPr marL="0" indent="0">
              <a:buNone/>
            </a:pPr>
            <a:endParaRPr lang="en-US" dirty="0"/>
          </a:p>
        </p:txBody>
      </p:sp>
    </p:spTree>
    <p:extLst>
      <p:ext uri="{BB962C8B-B14F-4D97-AF65-F5344CB8AC3E}">
        <p14:creationId xmlns:p14="http://schemas.microsoft.com/office/powerpoint/2010/main" val="15523041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Tree>
    <p:extLst>
      <p:ext uri="{BB962C8B-B14F-4D97-AF65-F5344CB8AC3E}">
        <p14:creationId xmlns:p14="http://schemas.microsoft.com/office/powerpoint/2010/main" val="16261966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435" y="332656"/>
            <a:ext cx="9313035" cy="1368152"/>
          </a:xfrm>
        </p:spPr>
        <p:txBody>
          <a:bodyPr>
            <a:noAutofit/>
          </a:bodyPr>
          <a:lstStyle/>
          <a:p>
            <a:r>
              <a:rPr lang="en-GB" sz="9600" dirty="0" smtClean="0"/>
              <a:t>Challenges </a:t>
            </a:r>
            <a:endParaRPr lang="en-GB" sz="9600" dirty="0"/>
          </a:p>
        </p:txBody>
      </p:sp>
      <p:sp>
        <p:nvSpPr>
          <p:cNvPr id="3" name="Text Placeholder 2"/>
          <p:cNvSpPr>
            <a:spLocks noGrp="1"/>
          </p:cNvSpPr>
          <p:nvPr>
            <p:ph type="body" sz="half" idx="2"/>
          </p:nvPr>
        </p:nvSpPr>
        <p:spPr>
          <a:xfrm>
            <a:off x="527382" y="1916832"/>
            <a:ext cx="5652412" cy="4097040"/>
          </a:xfrm>
        </p:spPr>
        <p:txBody>
          <a:bodyPr>
            <a:normAutofit/>
          </a:bodyPr>
          <a:lstStyle/>
          <a:p>
            <a:r>
              <a:rPr lang="en-GB" sz="3200" dirty="0" smtClean="0">
                <a:solidFill>
                  <a:schemeClr val="tx1"/>
                </a:solidFill>
                <a:latin typeface="Calibri"/>
              </a:rPr>
              <a:t>Shortfall </a:t>
            </a:r>
            <a:r>
              <a:rPr lang="en-GB" sz="3200" dirty="0">
                <a:solidFill>
                  <a:schemeClr val="tx1"/>
                </a:solidFill>
                <a:latin typeface="Calibri"/>
              </a:rPr>
              <a:t>in climate change mainstreaming and government policies. Investment needs to be made in research </a:t>
            </a:r>
            <a:r>
              <a:rPr lang="en-GB" sz="3200" dirty="0" smtClean="0">
                <a:solidFill>
                  <a:schemeClr val="tx1"/>
                </a:solidFill>
                <a:latin typeface="Calibri"/>
              </a:rPr>
              <a:t>mitigation ambition of Saint Lucia’s forests; that is all type of forests and trees outside of forests. </a:t>
            </a:r>
            <a:endParaRPr lang="en-GB" sz="3200" dirty="0">
              <a:solidFill>
                <a:schemeClr val="tx1"/>
              </a:solidFill>
              <a:latin typeface="Calibri"/>
            </a:endParaRPr>
          </a:p>
          <a:p>
            <a:endParaRPr lang="en-GB" sz="3200" dirty="0"/>
          </a:p>
        </p:txBody>
      </p:sp>
      <p:pic>
        <p:nvPicPr>
          <p:cNvPr id="5122" name="Picture 2"/>
          <p:cNvPicPr>
            <a:picLocks noGrp="1" noChangeAspect="1" noChangeArrowheads="1"/>
          </p:cNvPicPr>
          <p:nvPr>
            <p:ph type="pic" sz="quarter" idx="4294967295"/>
          </p:nvPr>
        </p:nvPicPr>
        <p:blipFill>
          <a:blip r:embed="rId2">
            <a:extLst>
              <a:ext uri="{28A0092B-C50C-407E-A947-70E740481C1C}">
                <a14:useLocalDpi xmlns:a14="http://schemas.microsoft.com/office/drawing/2010/main" val="0"/>
              </a:ext>
            </a:extLst>
          </a:blip>
          <a:srcRect l="8539" r="8539"/>
          <a:stretch>
            <a:fillRect/>
          </a:stretch>
        </p:blipFill>
        <p:spPr bwMode="auto">
          <a:xfrm>
            <a:off x="6672064" y="1844824"/>
            <a:ext cx="5280587"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6957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435" y="332656"/>
            <a:ext cx="9313035" cy="1368152"/>
          </a:xfrm>
        </p:spPr>
        <p:txBody>
          <a:bodyPr>
            <a:noAutofit/>
          </a:bodyPr>
          <a:lstStyle/>
          <a:p>
            <a:r>
              <a:rPr lang="en-GB" sz="9600" dirty="0" smtClean="0"/>
              <a:t>Challenges </a:t>
            </a:r>
            <a:endParaRPr lang="en-GB" sz="9600" dirty="0"/>
          </a:p>
        </p:txBody>
      </p:sp>
      <p:sp>
        <p:nvSpPr>
          <p:cNvPr id="3" name="Text Placeholder 2"/>
          <p:cNvSpPr>
            <a:spLocks noGrp="1"/>
          </p:cNvSpPr>
          <p:nvPr>
            <p:ph type="body" sz="half" idx="2"/>
          </p:nvPr>
        </p:nvSpPr>
        <p:spPr>
          <a:xfrm>
            <a:off x="527381" y="1916832"/>
            <a:ext cx="6912768" cy="4608512"/>
          </a:xfrm>
        </p:spPr>
        <p:txBody>
          <a:bodyPr>
            <a:noAutofit/>
          </a:bodyPr>
          <a:lstStyle/>
          <a:p>
            <a:r>
              <a:rPr lang="en-US" sz="3200" dirty="0">
                <a:solidFill>
                  <a:schemeClr val="tx1"/>
                </a:solidFill>
              </a:rPr>
              <a:t>Need for capacity building and strengthen national understanding and support for forest REDD</a:t>
            </a:r>
            <a:r>
              <a:rPr lang="en-US" sz="3200" dirty="0" smtClean="0">
                <a:solidFill>
                  <a:schemeClr val="tx1"/>
                </a:solidFill>
              </a:rPr>
              <a:t>+ initiatives, </a:t>
            </a:r>
            <a:r>
              <a:rPr lang="en-US" sz="3200" dirty="0">
                <a:solidFill>
                  <a:schemeClr val="tx1"/>
                </a:solidFill>
              </a:rPr>
              <a:t>with special attention to the contribution of forests in </a:t>
            </a:r>
            <a:r>
              <a:rPr lang="en-US" sz="3200" dirty="0" smtClean="0">
                <a:solidFill>
                  <a:schemeClr val="tx1"/>
                </a:solidFill>
              </a:rPr>
              <a:t>climate change mitigation</a:t>
            </a:r>
            <a:endParaRPr lang="en-US" sz="3200" dirty="0">
              <a:solidFill>
                <a:schemeClr val="tx1"/>
              </a:solidFill>
            </a:endParaRPr>
          </a:p>
          <a:p>
            <a:r>
              <a:rPr lang="en-GB" sz="3200" dirty="0" smtClean="0">
                <a:solidFill>
                  <a:schemeClr val="tx1"/>
                </a:solidFill>
                <a:latin typeface="Calibri"/>
              </a:rPr>
              <a:t>. </a:t>
            </a:r>
            <a:endParaRPr lang="en-GB" sz="3200" dirty="0">
              <a:solidFill>
                <a:schemeClr val="tx1"/>
              </a:solidFill>
              <a:latin typeface="Calibri"/>
            </a:endParaRPr>
          </a:p>
          <a:p>
            <a:endParaRPr lang="en-GB" sz="3200" dirty="0"/>
          </a:p>
        </p:txBody>
      </p:sp>
      <p:pic>
        <p:nvPicPr>
          <p:cNvPr id="5122" name="Picture 2"/>
          <p:cNvPicPr>
            <a:picLocks noGrp="1" noChangeAspect="1" noChangeArrowheads="1"/>
          </p:cNvPicPr>
          <p:nvPr>
            <p:ph type="pic" sz="quarter" idx="4294967295"/>
          </p:nvPr>
        </p:nvPicPr>
        <p:blipFill>
          <a:blip r:embed="rId3">
            <a:extLst>
              <a:ext uri="{28A0092B-C50C-407E-A947-70E740481C1C}">
                <a14:useLocalDpi xmlns:a14="http://schemas.microsoft.com/office/drawing/2010/main" val="0"/>
              </a:ext>
            </a:extLst>
          </a:blip>
          <a:srcRect l="8539" r="8539"/>
          <a:stretch>
            <a:fillRect/>
          </a:stretch>
        </p:blipFill>
        <p:spPr bwMode="auto">
          <a:xfrm>
            <a:off x="7823200" y="2151679"/>
            <a:ext cx="2844800" cy="252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1112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435" y="332656"/>
            <a:ext cx="9313035" cy="1368152"/>
          </a:xfrm>
        </p:spPr>
        <p:txBody>
          <a:bodyPr>
            <a:noAutofit/>
          </a:bodyPr>
          <a:lstStyle/>
          <a:p>
            <a:r>
              <a:rPr lang="en-GB" sz="9600" dirty="0" smtClean="0"/>
              <a:t>Challenges </a:t>
            </a:r>
            <a:endParaRPr lang="en-GB" sz="9600" dirty="0"/>
          </a:p>
        </p:txBody>
      </p:sp>
      <p:sp>
        <p:nvSpPr>
          <p:cNvPr id="3" name="Text Placeholder 2"/>
          <p:cNvSpPr>
            <a:spLocks noGrp="1"/>
          </p:cNvSpPr>
          <p:nvPr>
            <p:ph type="body" sz="half" idx="2"/>
          </p:nvPr>
        </p:nvSpPr>
        <p:spPr>
          <a:xfrm>
            <a:off x="527381" y="1916832"/>
            <a:ext cx="6912768" cy="4608512"/>
          </a:xfrm>
        </p:spPr>
        <p:txBody>
          <a:bodyPr>
            <a:noAutofit/>
          </a:bodyPr>
          <a:lstStyle/>
          <a:p>
            <a:r>
              <a:rPr lang="en-GB" sz="4000" dirty="0">
                <a:solidFill>
                  <a:schemeClr val="tx1"/>
                </a:solidFill>
                <a:latin typeface="Calibri"/>
              </a:rPr>
              <a:t>N</a:t>
            </a:r>
            <a:r>
              <a:rPr lang="en-GB" sz="4000" dirty="0" smtClean="0">
                <a:solidFill>
                  <a:schemeClr val="tx1"/>
                </a:solidFill>
                <a:latin typeface="Calibri"/>
              </a:rPr>
              <a:t>eeds a </a:t>
            </a:r>
            <a:r>
              <a:rPr lang="en-GB" sz="4000" dirty="0">
                <a:solidFill>
                  <a:schemeClr val="tx1"/>
                </a:solidFill>
                <a:latin typeface="Calibri"/>
              </a:rPr>
              <a:t>shift in focus to see forests and forest peoples as assets rather than as a state resource </a:t>
            </a:r>
            <a:r>
              <a:rPr lang="en-GB" sz="4000" dirty="0" smtClean="0">
                <a:solidFill>
                  <a:schemeClr val="tx1"/>
                </a:solidFill>
                <a:latin typeface="Calibri"/>
              </a:rPr>
              <a:t>to </a:t>
            </a:r>
            <a:r>
              <a:rPr lang="en-GB" sz="4000" dirty="0">
                <a:solidFill>
                  <a:schemeClr val="tx1"/>
                </a:solidFill>
                <a:latin typeface="Calibri"/>
              </a:rPr>
              <a:t>be </a:t>
            </a:r>
            <a:r>
              <a:rPr lang="en-GB" sz="4000" dirty="0" smtClean="0">
                <a:solidFill>
                  <a:schemeClr val="tx1"/>
                </a:solidFill>
                <a:latin typeface="Calibri"/>
              </a:rPr>
              <a:t>protected from the people</a:t>
            </a:r>
            <a:endParaRPr lang="en-GB" sz="4000" dirty="0">
              <a:solidFill>
                <a:schemeClr val="tx1"/>
              </a:solidFill>
              <a:latin typeface="Calibri"/>
            </a:endParaRPr>
          </a:p>
          <a:p>
            <a:endParaRPr lang="en-GB" sz="2800" dirty="0"/>
          </a:p>
        </p:txBody>
      </p:sp>
      <p:pic>
        <p:nvPicPr>
          <p:cNvPr id="5122" name="Picture 2"/>
          <p:cNvPicPr>
            <a:picLocks noGrp="1" noChangeAspect="1" noChangeArrowheads="1"/>
          </p:cNvPicPr>
          <p:nvPr>
            <p:ph type="pic" sz="quarter" idx="4294967295"/>
          </p:nvPr>
        </p:nvPicPr>
        <p:blipFill>
          <a:blip r:embed="rId2">
            <a:extLst>
              <a:ext uri="{28A0092B-C50C-407E-A947-70E740481C1C}">
                <a14:useLocalDpi xmlns:a14="http://schemas.microsoft.com/office/drawing/2010/main" val="0"/>
              </a:ext>
            </a:extLst>
          </a:blip>
          <a:srcRect l="8539" r="8539"/>
          <a:stretch>
            <a:fillRect/>
          </a:stretch>
        </p:blipFill>
        <p:spPr bwMode="auto">
          <a:xfrm>
            <a:off x="7440150" y="1844825"/>
            <a:ext cx="4512501" cy="3999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43732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435" y="332656"/>
            <a:ext cx="9313035" cy="1368152"/>
          </a:xfrm>
        </p:spPr>
        <p:txBody>
          <a:bodyPr>
            <a:noAutofit/>
          </a:bodyPr>
          <a:lstStyle/>
          <a:p>
            <a:r>
              <a:rPr lang="en-GB" sz="9600" dirty="0" smtClean="0"/>
              <a:t>Challenges </a:t>
            </a:r>
            <a:endParaRPr lang="en-GB" sz="9600" dirty="0"/>
          </a:p>
        </p:txBody>
      </p:sp>
      <p:sp>
        <p:nvSpPr>
          <p:cNvPr id="3" name="Text Placeholder 2"/>
          <p:cNvSpPr>
            <a:spLocks noGrp="1"/>
          </p:cNvSpPr>
          <p:nvPr>
            <p:ph type="body" sz="half" idx="2"/>
          </p:nvPr>
        </p:nvSpPr>
        <p:spPr>
          <a:xfrm>
            <a:off x="527382" y="1844824"/>
            <a:ext cx="7104789" cy="4680520"/>
          </a:xfrm>
        </p:spPr>
        <p:txBody>
          <a:bodyPr>
            <a:noAutofit/>
          </a:bodyPr>
          <a:lstStyle/>
          <a:p>
            <a:r>
              <a:rPr lang="en-GB" sz="3200" dirty="0" smtClean="0">
                <a:solidFill>
                  <a:schemeClr val="tx1"/>
                </a:solidFill>
                <a:latin typeface="+mj-lt"/>
              </a:rPr>
              <a:t>Needs to foster </a:t>
            </a:r>
            <a:r>
              <a:rPr lang="en-US" sz="3200" dirty="0" smtClean="0">
                <a:solidFill>
                  <a:schemeClr val="tx1"/>
                </a:solidFill>
                <a:latin typeface="+mj-lt"/>
              </a:rPr>
              <a:t>the </a:t>
            </a:r>
            <a:r>
              <a:rPr lang="en-US" sz="3200" dirty="0">
                <a:solidFill>
                  <a:schemeClr val="tx1"/>
                </a:solidFill>
                <a:latin typeface="+mj-lt"/>
              </a:rPr>
              <a:t>development of civil society organizations and local experts capacity to lobbying for sustainable forest management </a:t>
            </a:r>
            <a:r>
              <a:rPr lang="en-US" sz="3200" dirty="0" smtClean="0">
                <a:solidFill>
                  <a:schemeClr val="tx1"/>
                </a:solidFill>
                <a:latin typeface="+mj-lt"/>
              </a:rPr>
              <a:t>and financing</a:t>
            </a:r>
            <a:endParaRPr lang="en-GB" sz="3200" dirty="0">
              <a:solidFill>
                <a:schemeClr val="tx1"/>
              </a:solidFill>
              <a:latin typeface="+mj-lt"/>
            </a:endParaRPr>
          </a:p>
          <a:p>
            <a:endParaRPr lang="en-GB" sz="3200" dirty="0">
              <a:solidFill>
                <a:schemeClr val="tx1"/>
              </a:solidFill>
            </a:endParaRPr>
          </a:p>
        </p:txBody>
      </p:sp>
      <p:pic>
        <p:nvPicPr>
          <p:cNvPr id="5122" name="Picture 2"/>
          <p:cNvPicPr>
            <a:picLocks noGrp="1" noChangeAspect="1" noChangeArrowheads="1"/>
          </p:cNvPicPr>
          <p:nvPr>
            <p:ph type="pic" sz="quarter" idx="4294967295"/>
          </p:nvPr>
        </p:nvPicPr>
        <p:blipFill>
          <a:blip r:embed="rId3">
            <a:extLst>
              <a:ext uri="{28A0092B-C50C-407E-A947-70E740481C1C}">
                <a14:useLocalDpi xmlns:a14="http://schemas.microsoft.com/office/drawing/2010/main" val="0"/>
              </a:ext>
            </a:extLst>
          </a:blip>
          <a:srcRect l="8539" r="8539"/>
          <a:stretch>
            <a:fillRect/>
          </a:stretch>
        </p:blipFill>
        <p:spPr bwMode="auto">
          <a:xfrm>
            <a:off x="7632171" y="1844825"/>
            <a:ext cx="4416491" cy="403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5882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39368" y="1602232"/>
            <a:ext cx="10217912" cy="3975608"/>
          </a:xfrm>
        </p:spPr>
        <p:txBody>
          <a:bodyPr>
            <a:normAutofit/>
          </a:bodyPr>
          <a:lstStyle/>
          <a:p>
            <a:pPr algn="ctr"/>
            <a:r>
              <a:rPr lang="en-US" dirty="0" smtClean="0"/>
              <a:t>MITIGATION efforts require a collaborative effort involving multiple stakeholders</a:t>
            </a:r>
            <a:br>
              <a:rPr lang="en-US" dirty="0" smtClean="0"/>
            </a:br>
            <a:r>
              <a:rPr lang="en-US" dirty="0"/>
              <a:t/>
            </a:r>
            <a:br>
              <a:rPr lang="en-US" dirty="0"/>
            </a:br>
            <a:r>
              <a:rPr lang="en-US" dirty="0" smtClean="0">
                <a:solidFill>
                  <a:srgbClr val="FF0000"/>
                </a:solidFill>
              </a:rPr>
              <a:t>Thank you! </a:t>
            </a:r>
            <a:endParaRPr lang="en-US" dirty="0">
              <a:solidFill>
                <a:srgbClr val="FF0000"/>
              </a:solidFill>
            </a:endParaRPr>
          </a:p>
        </p:txBody>
      </p:sp>
    </p:spTree>
    <p:extLst>
      <p:ext uri="{BB962C8B-B14F-4D97-AF65-F5344CB8AC3E}">
        <p14:creationId xmlns:p14="http://schemas.microsoft.com/office/powerpoint/2010/main" val="20037028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837229288"/>
              </p:ext>
            </p:extLst>
          </p:nvPr>
        </p:nvGraphicFramePr>
        <p:xfrm>
          <a:off x="177282" y="117231"/>
          <a:ext cx="9900501" cy="6740769"/>
        </p:xfrm>
        <a:graphic>
          <a:graphicData uri="http://schemas.openxmlformats.org/presentationml/2006/ole">
            <mc:AlternateContent xmlns:mc="http://schemas.openxmlformats.org/markup-compatibility/2006">
              <mc:Choice xmlns:v="urn:schemas-microsoft-com:vml" Requires="v">
                <p:oleObj spid="_x0000_s1040" name="Document" r:id="rId4" imgW="5867400" imgH="4216400" progId="Word.Document.12">
                  <p:embed/>
                </p:oleObj>
              </mc:Choice>
              <mc:Fallback>
                <p:oleObj name="Document" r:id="rId4" imgW="5867400" imgH="4216400" progId="Word.Document.12">
                  <p:embed/>
                  <p:pic>
                    <p:nvPicPr>
                      <p:cNvPr id="0" name=""/>
                      <p:cNvPicPr/>
                      <p:nvPr/>
                    </p:nvPicPr>
                    <p:blipFill>
                      <a:blip r:embed="rId5"/>
                      <a:stretch>
                        <a:fillRect/>
                      </a:stretch>
                    </p:blipFill>
                    <p:spPr>
                      <a:xfrm>
                        <a:off x="177282" y="117231"/>
                        <a:ext cx="9900501" cy="6740769"/>
                      </a:xfrm>
                      <a:prstGeom prst="rect">
                        <a:avLst/>
                      </a:prstGeom>
                    </p:spPr>
                  </p:pic>
                </p:oleObj>
              </mc:Fallback>
            </mc:AlternateContent>
          </a:graphicData>
        </a:graphic>
      </p:graphicFrame>
      <p:sp>
        <p:nvSpPr>
          <p:cNvPr id="5" name="Vertical Title 4"/>
          <p:cNvSpPr>
            <a:spLocks noGrp="1"/>
          </p:cNvSpPr>
          <p:nvPr>
            <p:ph type="title" idx="4294967295"/>
          </p:nvPr>
        </p:nvSpPr>
        <p:spPr>
          <a:xfrm rot="5400000">
            <a:off x="7927909" y="2516837"/>
            <a:ext cx="6643398" cy="1609725"/>
          </a:xfrm>
        </p:spPr>
        <p:txBody>
          <a:bodyPr>
            <a:noAutofit/>
          </a:bodyPr>
          <a:lstStyle/>
          <a:p>
            <a:pPr algn="ctr"/>
            <a:r>
              <a:rPr lang="en-US" sz="2400" b="1" dirty="0">
                <a:solidFill>
                  <a:srgbClr val="2C2C2C"/>
                </a:solidFill>
              </a:rPr>
              <a:t>Table 41: Description of Interventions and timeframe for Implementation of 35% renewable energy target</a:t>
            </a:r>
            <a:r>
              <a:rPr lang="en-GB" sz="2400" b="1" dirty="0">
                <a:solidFill>
                  <a:srgbClr val="2C2C2C"/>
                </a:solidFill>
              </a:rPr>
              <a:t/>
            </a:r>
            <a:br>
              <a:rPr lang="en-GB" sz="2400" b="1" dirty="0">
                <a:solidFill>
                  <a:srgbClr val="2C2C2C"/>
                </a:solidFill>
              </a:rPr>
            </a:br>
            <a:endParaRPr lang="en-US" sz="2400" dirty="0">
              <a:solidFill>
                <a:srgbClr val="2C2C2C"/>
              </a:solidFill>
            </a:endParaRPr>
          </a:p>
        </p:txBody>
      </p:sp>
    </p:spTree>
    <p:extLst>
      <p:ext uri="{BB962C8B-B14F-4D97-AF65-F5344CB8AC3E}">
        <p14:creationId xmlns:p14="http://schemas.microsoft.com/office/powerpoint/2010/main" val="39600958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732959652"/>
              </p:ext>
            </p:extLst>
          </p:nvPr>
        </p:nvGraphicFramePr>
        <p:xfrm>
          <a:off x="93306" y="242596"/>
          <a:ext cx="10478182" cy="6858000"/>
        </p:xfrm>
        <a:graphic>
          <a:graphicData uri="http://schemas.openxmlformats.org/presentationml/2006/ole">
            <mc:AlternateContent xmlns:mc="http://schemas.openxmlformats.org/markup-compatibility/2006">
              <mc:Choice xmlns:v="urn:schemas-microsoft-com:vml" Requires="v">
                <p:oleObj spid="_x0000_s2062" name="Document" r:id="rId4" imgW="5867400" imgH="2997200" progId="Word.Document.12">
                  <p:embed/>
                </p:oleObj>
              </mc:Choice>
              <mc:Fallback>
                <p:oleObj name="Document" r:id="rId4" imgW="5867400" imgH="2997200" progId="Word.Document.12">
                  <p:embed/>
                  <p:pic>
                    <p:nvPicPr>
                      <p:cNvPr id="0" name=""/>
                      <p:cNvPicPr/>
                      <p:nvPr/>
                    </p:nvPicPr>
                    <p:blipFill>
                      <a:blip r:embed="rId5"/>
                      <a:stretch>
                        <a:fillRect/>
                      </a:stretch>
                    </p:blipFill>
                    <p:spPr>
                      <a:xfrm>
                        <a:off x="93306" y="242596"/>
                        <a:ext cx="10478182" cy="6858000"/>
                      </a:xfrm>
                      <a:prstGeom prst="rect">
                        <a:avLst/>
                      </a:prstGeom>
                    </p:spPr>
                  </p:pic>
                </p:oleObj>
              </mc:Fallback>
            </mc:AlternateContent>
          </a:graphicData>
        </a:graphic>
      </p:graphicFrame>
      <p:sp>
        <p:nvSpPr>
          <p:cNvPr id="3" name="Vertical Title 5"/>
          <p:cNvSpPr txBox="1">
            <a:spLocks/>
          </p:cNvSpPr>
          <p:nvPr/>
        </p:nvSpPr>
        <p:spPr>
          <a:xfrm>
            <a:off x="10571488" y="242595"/>
            <a:ext cx="1530004" cy="6447453"/>
          </a:xfrm>
          <a:prstGeom prst="rect">
            <a:avLst/>
          </a:prstGeom>
          <a:solidFill>
            <a:srgbClr val="92D050"/>
          </a:solidFill>
          <a:ln>
            <a:solidFill>
              <a:srgbClr val="0000FF"/>
            </a:solidFill>
          </a:ln>
        </p:spPr>
        <p:txBody>
          <a:bodyPr vert="vert">
            <a:normAutofit/>
          </a:bodyPr>
          <a:lstStyle>
            <a:lvl1pPr algn="l" defTabSz="914400" rtl="0" eaLnBrk="1" latinLnBrk="0" hangingPunct="1">
              <a:lnSpc>
                <a:spcPct val="90000"/>
              </a:lnSpc>
              <a:spcBef>
                <a:spcPct val="0"/>
              </a:spcBef>
              <a:buNone/>
              <a:defRPr sz="4800" b="1" kern="1200" cap="none" baseline="0">
                <a:blipFill>
                  <a:blip r:embed="rId6">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endParaRPr lang="en-US" sz="2800" dirty="0" smtClean="0">
              <a:solidFill>
                <a:srgbClr val="2C2C2C"/>
              </a:solidFill>
            </a:endParaRPr>
          </a:p>
          <a:p>
            <a:pPr algn="ctr"/>
            <a:r>
              <a:rPr lang="en-US" sz="2800" dirty="0" smtClean="0">
                <a:solidFill>
                  <a:srgbClr val="2C2C2C"/>
                </a:solidFill>
              </a:rPr>
              <a:t>Main barriers  to implementation</a:t>
            </a:r>
            <a:endParaRPr lang="en-US" sz="2800" dirty="0">
              <a:solidFill>
                <a:srgbClr val="2C2C2C"/>
              </a:solidFill>
            </a:endParaRPr>
          </a:p>
        </p:txBody>
      </p:sp>
    </p:spTree>
    <p:extLst>
      <p:ext uri="{BB962C8B-B14F-4D97-AF65-F5344CB8AC3E}">
        <p14:creationId xmlns:p14="http://schemas.microsoft.com/office/powerpoint/2010/main" val="28081073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75757"/>
            <a:ext cx="10058400" cy="1609344"/>
          </a:xfrm>
        </p:spPr>
        <p:txBody>
          <a:bodyPr/>
          <a:lstStyle/>
          <a:p>
            <a:r>
              <a:rPr lang="en-US" dirty="0" smtClean="0"/>
              <a:t>Barrier &amp; Challenges to CDM</a:t>
            </a:r>
            <a:endParaRPr lang="en-029" dirty="0"/>
          </a:p>
        </p:txBody>
      </p:sp>
      <p:sp>
        <p:nvSpPr>
          <p:cNvPr id="3" name="Content Placeholder 2"/>
          <p:cNvSpPr>
            <a:spLocks noGrp="1"/>
          </p:cNvSpPr>
          <p:nvPr>
            <p:ph idx="1"/>
          </p:nvPr>
        </p:nvSpPr>
        <p:spPr>
          <a:xfrm>
            <a:off x="1069848" y="1161705"/>
            <a:ext cx="10232466" cy="4730578"/>
          </a:xfrm>
        </p:spPr>
        <p:txBody>
          <a:bodyPr>
            <a:normAutofit lnSpcReduction="10000"/>
          </a:bodyPr>
          <a:lstStyle/>
          <a:p>
            <a:r>
              <a:rPr lang="en-029" b="1" dirty="0" smtClean="0">
                <a:solidFill>
                  <a:srgbClr val="0000FF"/>
                </a:solidFill>
              </a:rPr>
              <a:t>Institutional hurdles:</a:t>
            </a:r>
          </a:p>
          <a:p>
            <a:pPr lvl="1"/>
            <a:r>
              <a:rPr lang="en-029" sz="2000" b="1" dirty="0" smtClean="0">
                <a:solidFill>
                  <a:srgbClr val="008000"/>
                </a:solidFill>
              </a:rPr>
              <a:t>Architecture:</a:t>
            </a:r>
            <a:r>
              <a:rPr lang="en-029" sz="2000" dirty="0" smtClean="0">
                <a:solidFill>
                  <a:srgbClr val="008000"/>
                </a:solidFill>
              </a:rPr>
              <a:t> </a:t>
            </a:r>
            <a:r>
              <a:rPr lang="en-029" sz="2000" dirty="0" smtClean="0"/>
              <a:t>We </a:t>
            </a:r>
            <a:r>
              <a:rPr lang="en-029" sz="2000" dirty="0"/>
              <a:t>have not established the institutional architecture for the CDM (Designated National </a:t>
            </a:r>
            <a:r>
              <a:rPr lang="en-029" sz="2000" dirty="0" smtClean="0"/>
              <a:t>Authority. Absence of mechanism to </a:t>
            </a:r>
            <a:r>
              <a:rPr lang="en-029" sz="2000" dirty="0"/>
              <a:t>pursue CDM </a:t>
            </a:r>
            <a:r>
              <a:rPr lang="en-029" sz="2000" dirty="0" smtClean="0"/>
              <a:t>projects</a:t>
            </a:r>
          </a:p>
          <a:p>
            <a:pPr lvl="1"/>
            <a:endParaRPr lang="en-029" dirty="0"/>
          </a:p>
          <a:p>
            <a:pPr lvl="1"/>
            <a:r>
              <a:rPr lang="en-029" sz="2000" b="1" dirty="0" smtClean="0">
                <a:solidFill>
                  <a:srgbClr val="008000"/>
                </a:solidFill>
              </a:rPr>
              <a:t>Capacity constraints: </a:t>
            </a:r>
            <a:r>
              <a:rPr lang="en-029" sz="2000" dirty="0"/>
              <a:t>CC Office/Unit small. Counterpart agencies unprepared and not particularly interested </a:t>
            </a:r>
            <a:r>
              <a:rPr lang="en-029" sz="2000" dirty="0" smtClean="0"/>
              <a:t>ROI: Small </a:t>
            </a:r>
            <a:r>
              <a:rPr lang="en-029" sz="2000" dirty="0"/>
              <a:t>size/economy have made returns on investment unattractive to potential investors</a:t>
            </a:r>
            <a:r>
              <a:rPr lang="en-029" sz="2000" dirty="0" smtClean="0"/>
              <a:t>.</a:t>
            </a:r>
          </a:p>
          <a:p>
            <a:pPr lvl="1"/>
            <a:endParaRPr lang="en-029" dirty="0"/>
          </a:p>
          <a:p>
            <a:r>
              <a:rPr lang="en-029" b="1" dirty="0" smtClean="0">
                <a:solidFill>
                  <a:srgbClr val="0000FF"/>
                </a:solidFill>
              </a:rPr>
              <a:t>Little success with bundling: </a:t>
            </a:r>
            <a:r>
              <a:rPr lang="en-029" dirty="0" smtClean="0"/>
              <a:t>Much </a:t>
            </a:r>
            <a:r>
              <a:rPr lang="en-029" dirty="0"/>
              <a:t>talk about bundling of small national projects, especially in the OECS, but no further action</a:t>
            </a:r>
            <a:r>
              <a:rPr lang="en-029" dirty="0" smtClean="0"/>
              <a:t>.</a:t>
            </a:r>
          </a:p>
          <a:p>
            <a:endParaRPr lang="en-029" dirty="0"/>
          </a:p>
          <a:p>
            <a:r>
              <a:rPr lang="en-029" b="1" dirty="0" smtClean="0">
                <a:solidFill>
                  <a:srgbClr val="0000FF"/>
                </a:solidFill>
              </a:rPr>
              <a:t>KP 2</a:t>
            </a:r>
            <a:r>
              <a:rPr lang="en-029" b="1" baseline="30000" dirty="0" smtClean="0">
                <a:solidFill>
                  <a:srgbClr val="0000FF"/>
                </a:solidFill>
              </a:rPr>
              <a:t>nd</a:t>
            </a:r>
            <a:r>
              <a:rPr lang="en-029" b="1" dirty="0" smtClean="0">
                <a:solidFill>
                  <a:srgbClr val="0000FF"/>
                </a:solidFill>
              </a:rPr>
              <a:t> Commitment Period issues:</a:t>
            </a:r>
          </a:p>
          <a:p>
            <a:pPr lvl="1"/>
            <a:r>
              <a:rPr lang="en-029" dirty="0" smtClean="0"/>
              <a:t>Dramatic </a:t>
            </a:r>
            <a:r>
              <a:rPr lang="en-029" dirty="0"/>
              <a:t>fall in carbon prices </a:t>
            </a:r>
            <a:endParaRPr lang="en-029" dirty="0" smtClean="0"/>
          </a:p>
          <a:p>
            <a:pPr lvl="1"/>
            <a:r>
              <a:rPr lang="en-029" dirty="0" smtClean="0"/>
              <a:t>Uncertainty </a:t>
            </a:r>
            <a:r>
              <a:rPr lang="en-029" dirty="0"/>
              <a:t>over second commitment period for the Kyoto Protocol.</a:t>
            </a:r>
          </a:p>
          <a:p>
            <a:endParaRPr lang="en-029" dirty="0"/>
          </a:p>
        </p:txBody>
      </p:sp>
      <p:grpSp>
        <p:nvGrpSpPr>
          <p:cNvPr id="4" name="Group 3"/>
          <p:cNvGrpSpPr/>
          <p:nvPr/>
        </p:nvGrpSpPr>
        <p:grpSpPr>
          <a:xfrm>
            <a:off x="801543" y="5544065"/>
            <a:ext cx="10252075" cy="1201326"/>
            <a:chOff x="496742" y="4468031"/>
            <a:chExt cx="10252075" cy="1939609"/>
          </a:xfrm>
        </p:grpSpPr>
        <p:grpSp>
          <p:nvGrpSpPr>
            <p:cNvPr id="5" name="Group 4"/>
            <p:cNvGrpSpPr/>
            <p:nvPr/>
          </p:nvGrpSpPr>
          <p:grpSpPr>
            <a:xfrm>
              <a:off x="496742" y="4468031"/>
              <a:ext cx="7692390" cy="1939609"/>
              <a:chOff x="721634" y="4369752"/>
              <a:chExt cx="7692390" cy="1939609"/>
            </a:xfrm>
          </p:grpSpPr>
          <p:pic>
            <p:nvPicPr>
              <p:cNvPr id="7" name="Picture 6" descr="Z:\PHOTO GALLERY\ENERGY\Latille-Falls-07\SDC10172.JPG"/>
              <p:cNvPicPr/>
              <p:nvPr/>
            </p:nvPicPr>
            <p:blipFill>
              <a:blip r:embed="rId2">
                <a:extLst>
                  <a:ext uri="{28A0092B-C50C-407E-A947-70E740481C1C}">
                    <a14:useLocalDpi xmlns:a14="http://schemas.microsoft.com/office/drawing/2010/main" val="0"/>
                  </a:ext>
                </a:extLst>
              </a:blip>
              <a:srcRect/>
              <a:stretch>
                <a:fillRect/>
              </a:stretch>
            </p:blipFill>
            <p:spPr bwMode="auto">
              <a:xfrm>
                <a:off x="721634" y="4389120"/>
                <a:ext cx="2560320" cy="1920240"/>
              </a:xfrm>
              <a:prstGeom prst="rect">
                <a:avLst/>
              </a:prstGeom>
              <a:noFill/>
              <a:ln>
                <a:noFill/>
              </a:ln>
            </p:spPr>
          </p:pic>
          <p:pic>
            <p:nvPicPr>
              <p:cNvPr id="8" name="Picture 7" descr="Z:\PHOTO GALLERY\ENERGY\PV Demo Site Visits\IMG_5495.JPG"/>
              <p:cNvPicPr/>
              <p:nvPr/>
            </p:nvPicPr>
            <p:blipFill rotWithShape="1">
              <a:blip r:embed="rId3">
                <a:extLst>
                  <a:ext uri="{28A0092B-C50C-407E-A947-70E740481C1C}">
                    <a14:useLocalDpi xmlns:a14="http://schemas.microsoft.com/office/drawing/2010/main" val="0"/>
                  </a:ext>
                </a:extLst>
              </a:blip>
              <a:srcRect b="19254"/>
              <a:stretch/>
            </p:blipFill>
            <p:spPr bwMode="auto">
              <a:xfrm>
                <a:off x="3281954" y="4369753"/>
                <a:ext cx="2571750" cy="1939608"/>
              </a:xfrm>
              <a:prstGeom prst="rect">
                <a:avLst/>
              </a:prstGeom>
              <a:noFill/>
              <a:ln>
                <a:noFill/>
              </a:ln>
              <a:extLst>
                <a:ext uri="{53640926-AAD7-44D8-BBD7-CCE9431645EC}">
                  <a14:shadowObscured xmlns:a14="http://schemas.microsoft.com/office/drawing/2010/main"/>
                </a:ext>
              </a:extLst>
            </p:spPr>
          </p:pic>
          <p:pic>
            <p:nvPicPr>
              <p:cNvPr id="9" name="Picture 8" descr="Z:\PHOTO GALLERY\ENERGY\Praslin Wind Turbine Commissioning\IMG_0933.JPG"/>
              <p:cNvPicPr/>
              <p:nvPr/>
            </p:nvPicPr>
            <p:blipFill>
              <a:blip r:embed="rId4">
                <a:extLst>
                  <a:ext uri="{28A0092B-C50C-407E-A947-70E740481C1C}">
                    <a14:useLocalDpi xmlns:a14="http://schemas.microsoft.com/office/drawing/2010/main" val="0"/>
                  </a:ext>
                </a:extLst>
              </a:blip>
              <a:srcRect/>
              <a:stretch>
                <a:fillRect/>
              </a:stretch>
            </p:blipFill>
            <p:spPr bwMode="auto">
              <a:xfrm>
                <a:off x="5854339" y="4369752"/>
                <a:ext cx="2559685" cy="1920240"/>
              </a:xfrm>
              <a:prstGeom prst="rect">
                <a:avLst/>
              </a:prstGeom>
              <a:noFill/>
              <a:ln>
                <a:noFill/>
              </a:ln>
            </p:spPr>
          </p:pic>
        </p:grpSp>
        <p:pic>
          <p:nvPicPr>
            <p:cNvPr id="6" name="Picture 5" descr="Z:\PHOTO GALLERY\ENERGY\Energy video-09\IMG_5902.JPG"/>
            <p:cNvPicPr/>
            <p:nvPr/>
          </p:nvPicPr>
          <p:blipFill>
            <a:blip r:embed="rId5">
              <a:extLst>
                <a:ext uri="{28A0092B-C50C-407E-A947-70E740481C1C}">
                  <a14:useLocalDpi xmlns:a14="http://schemas.microsoft.com/office/drawing/2010/main" val="0"/>
                </a:ext>
              </a:extLst>
            </a:blip>
            <a:srcRect/>
            <a:stretch>
              <a:fillRect/>
            </a:stretch>
          </p:blipFill>
          <p:spPr bwMode="auto">
            <a:xfrm>
              <a:off x="8189132" y="4468031"/>
              <a:ext cx="2559685" cy="1920240"/>
            </a:xfrm>
            <a:prstGeom prst="rect">
              <a:avLst/>
            </a:prstGeom>
            <a:noFill/>
            <a:ln>
              <a:noFill/>
            </a:ln>
          </p:spPr>
        </p:pic>
      </p:grpSp>
    </p:spTree>
    <p:extLst>
      <p:ext uri="{BB962C8B-B14F-4D97-AF65-F5344CB8AC3E}">
        <p14:creationId xmlns:p14="http://schemas.microsoft.com/office/powerpoint/2010/main" val="30986892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792" y="365125"/>
            <a:ext cx="10515600" cy="4578350"/>
          </a:xfrm>
        </p:spPr>
        <p:txBody>
          <a:bodyPr>
            <a:normAutofit/>
          </a:bodyPr>
          <a:lstStyle/>
          <a:p>
            <a:pPr algn="ctr"/>
            <a:r>
              <a:rPr lang="en-US" sz="6000" dirty="0" smtClean="0"/>
              <a:t>Energy, Science, Technology </a:t>
            </a:r>
            <a:br>
              <a:rPr lang="en-US" sz="6000" dirty="0" smtClean="0"/>
            </a:br>
            <a:r>
              <a:rPr lang="en-US" sz="6000" dirty="0"/>
              <a:t/>
            </a:r>
            <a:br>
              <a:rPr lang="en-US" sz="6000" dirty="0"/>
            </a:br>
            <a:r>
              <a:rPr lang="en-US" sz="6000" dirty="0" smtClean="0"/>
              <a:t>Stocktaking of Initiatives</a:t>
            </a:r>
            <a:endParaRPr lang="en-US" sz="6000" dirty="0"/>
          </a:p>
        </p:txBody>
      </p:sp>
      <p:sp>
        <p:nvSpPr>
          <p:cNvPr id="4" name="Slide Number Placeholder 3"/>
          <p:cNvSpPr>
            <a:spLocks noGrp="1"/>
          </p:cNvSpPr>
          <p:nvPr>
            <p:ph type="sldNum" sz="quarter" idx="12"/>
          </p:nvPr>
        </p:nvSpPr>
        <p:spPr/>
        <p:txBody>
          <a:bodyPr/>
          <a:lstStyle/>
          <a:p>
            <a:fld id="{0EF5FADE-812B-48D8-AFD6-C776D4E6584F}" type="slidenum">
              <a:rPr lang="en-US" smtClean="0"/>
              <a:t>9</a:t>
            </a:fld>
            <a:endParaRPr lang="en-US" dirty="0"/>
          </a:p>
        </p:txBody>
      </p:sp>
      <p:pic>
        <p:nvPicPr>
          <p:cNvPr id="5" name="Picture 2" descr="C:\Users\chunte\Desktop\EST T-Shirt office Logo.png"/>
          <p:cNvPicPr>
            <a:picLocks noChangeAspect="1" noChangeArrowheads="1"/>
          </p:cNvPicPr>
          <p:nvPr/>
        </p:nvPicPr>
        <p:blipFill>
          <a:blip r:embed="rId2" cstate="print"/>
          <a:srcRect/>
          <a:stretch>
            <a:fillRect/>
          </a:stretch>
        </p:blipFill>
        <p:spPr bwMode="auto">
          <a:xfrm>
            <a:off x="10370127" y="4941953"/>
            <a:ext cx="1576286" cy="1597506"/>
          </a:xfrm>
          <a:prstGeom prst="rect">
            <a:avLst/>
          </a:prstGeom>
          <a:noFill/>
        </p:spPr>
      </p:pic>
    </p:spTree>
    <p:extLst>
      <p:ext uri="{BB962C8B-B14F-4D97-AF65-F5344CB8AC3E}">
        <p14:creationId xmlns:p14="http://schemas.microsoft.com/office/powerpoint/2010/main" val="270893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198</TotalTime>
  <Words>1921</Words>
  <Application>Microsoft Office PowerPoint</Application>
  <PresentationFormat>Widescreen</PresentationFormat>
  <Paragraphs>421</Paragraphs>
  <Slides>57</Slides>
  <Notes>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8" baseType="lpstr">
      <vt:lpstr>MS PGothic</vt:lpstr>
      <vt:lpstr>Arial</vt:lpstr>
      <vt:lpstr>Arial Narrow</vt:lpstr>
      <vt:lpstr>Calibri</vt:lpstr>
      <vt:lpstr>Century Gothic</vt:lpstr>
      <vt:lpstr>Georgia</vt:lpstr>
      <vt:lpstr>Times New Roman</vt:lpstr>
      <vt:lpstr>Trebuchet MS</vt:lpstr>
      <vt:lpstr>Wingdings</vt:lpstr>
      <vt:lpstr>Wood Type</vt:lpstr>
      <vt:lpstr>Document</vt:lpstr>
      <vt:lpstr>NATIONAL CONTEXT FOR MITIGATION ACTION </vt:lpstr>
      <vt:lpstr>GREENHOUSE GAS ACCOUNTING &amp; REPORTING</vt:lpstr>
      <vt:lpstr>SUMMARY OF GHG FINDINGS</vt:lpstr>
      <vt:lpstr>SUMMARY OF GHG FINDINGS CONT’D</vt:lpstr>
      <vt:lpstr>Translating into Mitigation Action</vt:lpstr>
      <vt:lpstr>Table 41: Description of Interventions and timeframe for Implementation of 35% renewable energy target </vt:lpstr>
      <vt:lpstr>PowerPoint Presentation</vt:lpstr>
      <vt:lpstr>Barrier &amp; Challenges to CDM</vt:lpstr>
      <vt:lpstr>Energy, Science, Technology   Stocktaking of Initiatives</vt:lpstr>
      <vt:lpstr>Energy Mandate</vt:lpstr>
      <vt:lpstr>POLICIES</vt:lpstr>
      <vt:lpstr>DECLARATIONS</vt:lpstr>
      <vt:lpstr>Success Stories </vt:lpstr>
      <vt:lpstr>SUPPORT TO UTILITY REGULATION COMMISSION &amp; Revised Electricity Supply Act</vt:lpstr>
      <vt:lpstr>National Utilities Regulatory Commission</vt:lpstr>
      <vt:lpstr>NEW ELECTRICITY SUPPLY  SERVICES BILL</vt:lpstr>
      <vt:lpstr>ELECTRICITY SUPPLY SERVICES BILL AND REGULATIONS</vt:lpstr>
      <vt:lpstr>ADDRESSING GRID STABILITY AND INFRASTRUCTURE CONCERNS</vt:lpstr>
      <vt:lpstr>National Energy Transition Strategy (NETS)</vt:lpstr>
      <vt:lpstr>National Energy Transition Strategy (NETS)</vt:lpstr>
      <vt:lpstr>ENERGY EFFICIENCY</vt:lpstr>
      <vt:lpstr>ENERGY EFFICIENCY BILL</vt:lpstr>
      <vt:lpstr>Energy Efficiency Bill</vt:lpstr>
      <vt:lpstr>ENERGY EFFICIENCY PROJECTS</vt:lpstr>
      <vt:lpstr>Project Oriented Nama – Energy Efficiency</vt:lpstr>
      <vt:lpstr>Project Oriented NAMA – Energy Efficiency</vt:lpstr>
      <vt:lpstr>TRANSPORT SECTOR</vt:lpstr>
      <vt:lpstr>INCENTIVES</vt:lpstr>
      <vt:lpstr>INCENTIVES</vt:lpstr>
      <vt:lpstr>DEVELOPMENT STRATEGIES</vt:lpstr>
      <vt:lpstr>RENEWABLE ENERGY REACHING 21MW by 2020</vt:lpstr>
      <vt:lpstr>INCENTIVES</vt:lpstr>
      <vt:lpstr>INCENTIVES</vt:lpstr>
      <vt:lpstr>GEOTHERMAL RESOURCE DEVELOPMENT</vt:lpstr>
      <vt:lpstr>Geothermal Development ROADMAP</vt:lpstr>
      <vt:lpstr>Summary Road Map</vt:lpstr>
      <vt:lpstr>PowerPoint Presentation</vt:lpstr>
      <vt:lpstr>Integrated geoscience surface study</vt:lpstr>
      <vt:lpstr>WIND ENERGY DEVELOPMENT</vt:lpstr>
      <vt:lpstr>Wind</vt:lpstr>
      <vt:lpstr>Project Overview</vt:lpstr>
      <vt:lpstr>Current Project Status</vt:lpstr>
      <vt:lpstr>SOLAR PV SYSTEMS</vt:lpstr>
      <vt:lpstr>Project Oriented NAMA– Renewable Energy</vt:lpstr>
      <vt:lpstr>SOLAR HEADS OF STATE</vt:lpstr>
      <vt:lpstr>SOLAR PV SYSTEM AT NEMO</vt:lpstr>
      <vt:lpstr>SOLAR PV SYSTEM AT NMWC</vt:lpstr>
      <vt:lpstr>SOLAR FARM</vt:lpstr>
      <vt:lpstr>Other PV Projects</vt:lpstr>
      <vt:lpstr>SOLAR DRYERS</vt:lpstr>
      <vt:lpstr>CHALLENGES</vt:lpstr>
      <vt:lpstr>PowerPoint Presentation</vt:lpstr>
      <vt:lpstr>Challenges </vt:lpstr>
      <vt:lpstr>Challenges </vt:lpstr>
      <vt:lpstr>Challenges </vt:lpstr>
      <vt:lpstr>Challenges </vt:lpstr>
      <vt:lpstr>MITIGATION efforts require a collaborative effort involving multiple stakeholders  Thank you!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SDED*10</dc:creator>
  <cp:lastModifiedBy>NFP St. Lucia</cp:lastModifiedBy>
  <cp:revision>13</cp:revision>
  <dcterms:created xsi:type="dcterms:W3CDTF">2016-06-17T18:17:59Z</dcterms:created>
  <dcterms:modified xsi:type="dcterms:W3CDTF">2016-06-20T16:40:24Z</dcterms:modified>
</cp:coreProperties>
</file>